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662" r:id="rId2"/>
    <p:sldId id="663" r:id="rId3"/>
    <p:sldId id="289" r:id="rId4"/>
    <p:sldId id="258" r:id="rId5"/>
    <p:sldId id="259" r:id="rId6"/>
    <p:sldId id="700" r:id="rId7"/>
    <p:sldId id="263" r:id="rId8"/>
    <p:sldId id="264" r:id="rId9"/>
    <p:sldId id="271" r:id="rId10"/>
    <p:sldId id="270" r:id="rId11"/>
    <p:sldId id="69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8" autoAdjust="0"/>
    <p:restoredTop sz="91281" autoAdjust="0"/>
  </p:normalViewPr>
  <p:slideViewPr>
    <p:cSldViewPr>
      <p:cViewPr varScale="1">
        <p:scale>
          <a:sx n="54" d="100"/>
          <a:sy n="54" d="100"/>
        </p:scale>
        <p:origin x="130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71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r">
              <a:defRPr sz="1200"/>
            </a:lvl1pPr>
          </a:lstStyle>
          <a:p>
            <a:fld id="{AA714B3D-C2F3-4841-994D-0DD441BD9B5A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r">
              <a:defRPr sz="1200"/>
            </a:lvl1pPr>
          </a:lstStyle>
          <a:p>
            <a:fld id="{7ED20067-5027-4D03-B30D-55CDA9BD8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37840" cy="465139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9"/>
            <a:ext cx="3037840" cy="465139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r">
              <a:defRPr sz="1200"/>
            </a:lvl1pPr>
          </a:lstStyle>
          <a:p>
            <a:fld id="{5300DCF0-3166-4B26-8288-BCE388D98302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5325"/>
            <a:ext cx="4651375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2" rIns="91406" bIns="457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31"/>
            <a:ext cx="5608320" cy="4183063"/>
          </a:xfrm>
          <a:prstGeom prst="rect">
            <a:avLst/>
          </a:prstGeom>
        </p:spPr>
        <p:txBody>
          <a:bodyPr vert="horz" lIns="91406" tIns="45702" rIns="91406" bIns="457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9"/>
            <a:ext cx="3037840" cy="465139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9"/>
            <a:ext cx="3037840" cy="465139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r">
              <a:defRPr sz="1200"/>
            </a:lvl1pPr>
          </a:lstStyle>
          <a:p>
            <a:fld id="{8063E01A-A4B9-458B-9507-CFBB73C3E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5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Acronym for MS4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0E82-0E9E-4298-AC99-739461EDD7B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3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0E82-0E9E-4298-AC99-739461EDD7B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8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0E82-0E9E-4298-AC99-739461EDD7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2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0E82-0E9E-4298-AC99-739461EDD7B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0E82-0E9E-4298-AC99-739461EDD7B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61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0E82-0E9E-4298-AC99-739461EDD7B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1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90E82-0E9E-4298-AC99-739461EDD7B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7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78F1-010A-45DC-82BA-AC4DBC0CD1F7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0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26AC-E902-4643-9A33-AC00EDF6E190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8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E2B41-BA2C-4CF4-872A-34719E870DE4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7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20BE19-D868-4739-ABFA-E4EF2BD581E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6/27/2019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76200" y="6400801"/>
            <a:ext cx="5334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FDA9E4D9-4A52-44C5-A890-75EEDDEAAEDB}" type="slidenum">
              <a:rPr lang="en-US" smtClean="0">
                <a:solidFill>
                  <a:srgbClr val="1F497D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2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FC7-1A06-4528-8C90-741F8740A90E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2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918D-741D-4EAB-BFDE-B8593F5CBBDD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1063-4381-48C6-9959-166149467A43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E94F-A90E-4109-8A4B-AB530AC246E0}" type="datetime1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7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29E6-B89B-4292-8550-DC7371A4C269}" type="datetime1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39D9B-C1F1-466E-9BC1-2CFF9DAAD1EB}" type="datetime1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6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6FE8-A817-4BC7-9998-A5566764319B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2E0C-B501-448D-9530-32EFC391F870}" type="datetime1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A0F-25ED-4E2E-95A5-BF2EC2968A82}" type="datetime1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69B2-235B-4D37-A226-D8F9B91192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Wave 7"/>
          <p:cNvSpPr/>
          <p:nvPr userDrawn="1"/>
        </p:nvSpPr>
        <p:spPr>
          <a:xfrm>
            <a:off x="-1219200" y="6019800"/>
            <a:ext cx="12268200" cy="2294392"/>
          </a:xfrm>
          <a:prstGeom prst="wav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62000">
                <a:schemeClr val="accent5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G:\Marketing\NEW Underwood Engineers Logo\UE log 7-15-1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0" y="6188185"/>
            <a:ext cx="3087495" cy="6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38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marketnh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MS4 Stormwater Management Program</a:t>
            </a:r>
            <a:br>
              <a:rPr lang="en-US" dirty="0"/>
            </a:br>
            <a:r>
              <a:rPr lang="en-US" dirty="0"/>
              <a:t>Newmarket, New Hampshire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920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206388"/>
            <a:ext cx="826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June 26, 2019</a:t>
            </a:r>
          </a:p>
        </p:txBody>
      </p:sp>
      <p:pic>
        <p:nvPicPr>
          <p:cNvPr id="9" name="Picture 8" descr="logo_1">
            <a:extLst>
              <a:ext uri="{FF2B5EF4-FFF2-40B4-BE49-F238E27FC236}">
                <a16:creationId xmlns:a16="http://schemas.microsoft.com/office/drawing/2014/main" xmlns="" id="{33257BB3-5F3E-4C1E-932F-D65760BA459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4" y="2484120"/>
            <a:ext cx="2257425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82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Public Involvement</a:t>
            </a:r>
            <a:r>
              <a:rPr lang="en-US" sz="4800" dirty="0"/>
              <a:t/>
            </a:r>
            <a:br>
              <a:rPr lang="en-US" sz="48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2999"/>
            <a:ext cx="8534400" cy="4876800"/>
          </a:xfrm>
        </p:spPr>
        <p:txBody>
          <a:bodyPr>
            <a:noAutofit/>
          </a:bodyPr>
          <a:lstStyle/>
          <a:p>
            <a:pPr algn="l"/>
            <a:r>
              <a:rPr lang="en-US" sz="2800" i="0" dirty="0"/>
              <a:t>Public Review of SWMP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https://www.newmarketnh.gov/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Other Opportunities: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Adopt-a-Road Program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Cleanups – Roadside / General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Cleanups – Shoreline / Waterbody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Yard Waste – Drop off at Transfer Station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i="0" dirty="0">
              <a:solidFill>
                <a:schemeClr val="tx1"/>
              </a:solidFill>
            </a:endParaRPr>
          </a:p>
          <a:p>
            <a:pPr algn="l"/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249578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Hampshire Small MS4 General Permit</a:t>
            </a:r>
          </a:p>
          <a:p>
            <a:r>
              <a:rPr lang="en-US" dirty="0"/>
              <a:t>Stormwater Management Program (SWMP) </a:t>
            </a:r>
          </a:p>
          <a:p>
            <a:r>
              <a:rPr lang="en-US" dirty="0"/>
              <a:t>Public Education and Outreach</a:t>
            </a:r>
          </a:p>
          <a:p>
            <a:r>
              <a:rPr lang="en-US" dirty="0"/>
              <a:t>Opportunities for Public Involvement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869B2-235B-4D37-A226-D8F9B91192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2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1066801"/>
            <a:ext cx="7543800" cy="4724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/>
              <a:t>What is MS4?</a:t>
            </a:r>
          </a:p>
          <a:p>
            <a:pPr marL="0" indent="0">
              <a:buNone/>
            </a:pPr>
            <a:r>
              <a:rPr lang="en-US" dirty="0"/>
              <a:t>Municipal Separate Storm Sewer System</a:t>
            </a:r>
            <a:endParaRPr lang="en-US" sz="2200" dirty="0"/>
          </a:p>
          <a:p>
            <a:pPr marL="474663" indent="0"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200" dirty="0"/>
              <a:t>2. What is Required?</a:t>
            </a:r>
          </a:p>
          <a:p>
            <a:pPr marL="0" indent="0">
              <a:buNone/>
            </a:pPr>
            <a:r>
              <a:rPr lang="en-US" dirty="0"/>
              <a:t>Regulatory Compliance of Stormwater Discharges from MS4 to Waters of the United States</a:t>
            </a:r>
            <a:endParaRPr lang="en-US" sz="2200" dirty="0"/>
          </a:p>
          <a:p>
            <a:pPr marL="474663" indent="0">
              <a:buNone/>
            </a:pPr>
            <a:endParaRPr lang="en-US" sz="900" dirty="0"/>
          </a:p>
          <a:p>
            <a:pPr marL="401638" indent="-401638">
              <a:buNone/>
            </a:pP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A9E4D9-4A52-44C5-A890-75EEDDEAAEDB}" type="slidenum">
              <a:rPr lang="en-US" smtClean="0">
                <a:solidFill>
                  <a:srgbClr val="1F497D">
                    <a:lumMod val="40000"/>
                    <a:lumOff val="60000"/>
                  </a:srgbClr>
                </a:solidFill>
              </a:rPr>
              <a:pPr/>
              <a:t>3</a:t>
            </a:fld>
            <a:endParaRPr lang="en-US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979" y="304800"/>
            <a:ext cx="7693152" cy="914400"/>
          </a:xfrm>
        </p:spPr>
        <p:txBody>
          <a:bodyPr>
            <a:noAutofit/>
          </a:bodyPr>
          <a:lstStyle/>
          <a:p>
            <a:pPr algn="ctr"/>
            <a:r>
              <a:rPr lang="en-US" sz="3800" dirty="0"/>
              <a:t>Discussion points</a:t>
            </a:r>
          </a:p>
        </p:txBody>
      </p:sp>
    </p:spTree>
    <p:extLst>
      <p:ext uri="{BB962C8B-B14F-4D97-AF65-F5344CB8AC3E}">
        <p14:creationId xmlns:p14="http://schemas.microsoft.com/office/powerpoint/2010/main" val="337435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arketing\ISINGLASS\Aerial 2012\Low Res\Portsmouth whole tow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2400"/>
            <a:ext cx="933613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MS4 Communities</a:t>
            </a:r>
            <a:r>
              <a:rPr lang="en-US" sz="4800" dirty="0"/>
              <a:t/>
            </a:r>
            <a:br>
              <a:rPr lang="en-US" sz="48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991600" cy="3962400"/>
          </a:xfrm>
          <a:solidFill>
            <a:schemeClr val="bg1">
              <a:lumMod val="50000"/>
              <a:lumOff val="50000"/>
              <a:alpha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800" u="sng" dirty="0">
                <a:solidFill>
                  <a:schemeClr val="tx1">
                    <a:lumMod val="95000"/>
                  </a:schemeClr>
                </a:solidFill>
              </a:rPr>
              <a:t>Basis and Definition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tx1">
                    <a:lumMod val="95000"/>
                  </a:schemeClr>
                </a:solidFill>
              </a:rPr>
              <a:t>Cities and Towns</a:t>
            </a:r>
            <a:endParaRPr lang="en-US" sz="3200" i="0" dirty="0">
              <a:solidFill>
                <a:schemeClr val="tx1">
                  <a:lumMod val="9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tx1">
                    <a:lumMod val="95000"/>
                  </a:schemeClr>
                </a:solidFill>
              </a:rPr>
              <a:t>Proximity to Urban Center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tx1">
                    <a:lumMod val="95000"/>
                  </a:schemeClr>
                </a:solidFill>
              </a:rPr>
              <a:t>Population Threshold – 50,000 people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tx1">
                    <a:lumMod val="95000"/>
                  </a:schemeClr>
                </a:solidFill>
              </a:rPr>
              <a:t>Density Criteria – 1,000 per square mile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5334000"/>
            <a:ext cx="9144000" cy="685800"/>
          </a:xfrm>
          <a:prstGeom prst="rect">
            <a:avLst/>
          </a:prstGeom>
          <a:solidFill>
            <a:schemeClr val="bg1">
              <a:lumMod val="50000"/>
              <a:lumOff val="50000"/>
              <a:alpha val="64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0" b="1" i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MUNICIPAL SEPARATE STORM SEWER SYSTEM</a:t>
            </a:r>
          </a:p>
        </p:txBody>
      </p:sp>
    </p:spTree>
    <p:extLst>
      <p:ext uri="{BB962C8B-B14F-4D97-AF65-F5344CB8AC3E}">
        <p14:creationId xmlns:p14="http://schemas.microsoft.com/office/powerpoint/2010/main" val="365396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Newmarket MS4 Area</a:t>
            </a:r>
            <a:r>
              <a:rPr lang="en-US" sz="4800" dirty="0"/>
              <a:t/>
            </a:r>
            <a:br>
              <a:rPr lang="en-US" sz="4800" dirty="0"/>
            </a:b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8C350F-F911-4615-BEBB-4C6C5340A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9" y="944664"/>
            <a:ext cx="7872142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Newmarket Impaired Waters (NHDES 303d)</a:t>
            </a:r>
            <a:r>
              <a:rPr lang="en-US" sz="4800" dirty="0"/>
              <a:t/>
            </a:r>
            <a:br>
              <a:rPr lang="en-US" sz="4800" dirty="0"/>
            </a:b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8C350F-F911-4615-BEBB-4C6C5340A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929" y="1148443"/>
            <a:ext cx="7872142" cy="4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3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MS4 Permit Requirements</a:t>
            </a:r>
            <a:r>
              <a:rPr lang="en-US" sz="4800" dirty="0"/>
              <a:t/>
            </a:r>
            <a:br>
              <a:rPr lang="en-US" sz="4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534400" cy="411480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Notice of Intent (NOI) – Submitted October 1, 2018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EPA Authorization to Discharge – Received May 14, 2019</a:t>
            </a:r>
          </a:p>
          <a:p>
            <a:pPr algn="l"/>
            <a:r>
              <a:rPr lang="en-US" sz="2800" u="sng" dirty="0"/>
              <a:t>Stormwater Management Plan (SWMP)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i="0" dirty="0"/>
              <a:t>Written Document to Describe Compliance Activities</a:t>
            </a:r>
            <a:endParaRPr lang="en-US" sz="2400" i="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i="0" dirty="0"/>
              <a:t>Six Minimum Control Measures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i="0" dirty="0"/>
              <a:t>Performance/Status Evaluation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i="0" dirty="0"/>
              <a:t>Annual EPA Reporting</a:t>
            </a:r>
          </a:p>
        </p:txBody>
      </p:sp>
    </p:spTree>
    <p:extLst>
      <p:ext uri="{BB962C8B-B14F-4D97-AF65-F5344CB8AC3E}">
        <p14:creationId xmlns:p14="http://schemas.microsoft.com/office/powerpoint/2010/main" val="136185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762000"/>
          </a:xfrm>
        </p:spPr>
        <p:txBody>
          <a:bodyPr>
            <a:normAutofit fontScale="90000"/>
          </a:bodyPr>
          <a:lstStyle/>
          <a:p>
            <a:pPr marL="396875" algn="l"/>
            <a:r>
              <a:rPr lang="en-US" sz="3800" b="0" u="sng" cap="none" dirty="0">
                <a:latin typeface="+mn-lt"/>
              </a:rPr>
              <a:t>Minimum Control Measures</a:t>
            </a:r>
            <a:r>
              <a:rPr lang="en-US" sz="4800" b="0" dirty="0"/>
              <a:t/>
            </a:r>
            <a:br>
              <a:rPr lang="en-US" sz="4800" b="0" dirty="0"/>
            </a:br>
            <a:endParaRPr lang="en-US" sz="2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52600"/>
            <a:ext cx="8991600" cy="3962400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i="0" dirty="0"/>
              <a:t>Public Education &amp; Outreach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i="0" dirty="0"/>
              <a:t>Public Involvement &amp; Participation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i="0" dirty="0"/>
              <a:t>Illicit Discharge Detection &amp; Elimination Program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i="0" dirty="0"/>
              <a:t>Construction Runoff Control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i="0" dirty="0"/>
              <a:t>Post-Construction Stormwater Management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i="0" dirty="0"/>
              <a:t>Pollution Prevention for Municipal Operations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169334"/>
            <a:ext cx="9144000" cy="762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800" b="1" dirty="0"/>
              <a:t>Ms4 Permit Requirements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61114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/>
              <a:t>Public Education and Outreach</a:t>
            </a:r>
            <a:r>
              <a:rPr lang="en-US" sz="4800" dirty="0"/>
              <a:t/>
            </a:r>
            <a:br>
              <a:rPr lang="en-US" sz="4800" dirty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534400" cy="2209800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200" i="0" dirty="0"/>
              <a:t>Targeted Messaging for Audience and Regulated Impairments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i="0" dirty="0"/>
              <a:t>Four Target Audiences </a:t>
            </a:r>
          </a:p>
        </p:txBody>
      </p:sp>
      <p:sp>
        <p:nvSpPr>
          <p:cNvPr id="4" name="AutoShape 2" descr="data:image/jpeg;base64,/9j/4AAQSkZJRgABAQAAAQABAAD/2wCEAAkGBg4PDxIQDxAQFRAQFxAQEBAQDxAVEBAUFRAVFhQQFBYXHSYeFxwkGRQSHy8gJCcpLCwsFR4xNTwtNSYrLCkBCQoKDgwOGA8PGjUdHCQuNTUqMDUsNSwqKTUpKSopKik1NSwuLDUvLDAsNSwuLCwqLCwsLC8qKSk1LDQzKSwsLP/AABEIAKAAoAMBIgACEQEDEQH/xAAcAAEAAQUBAQAAAAAAAAAAAAAABgECAwQFBwj/xAA8EAABAwIDBQYDBgMJAAAAAAABAAIDBBEFEiEGEzFBUSJhcYGRoUKx0RQjMlLB8GKS4QcWM0NygpOi0v/EABkBAQADAQEAAAAAAAAAAAAAAAACAwQBBf/EACMRAQACAQQBBAMAAAAAAAAAAAABAgMEERIhMVGBkcEiIzL/2gAMAwEAAhEDEQA/APcUREBUVVaXWQLpdee4xtvPUvdFh7msiZcPqSMxeeFohwsPzFcKLe5iTUVO84h32iXj0IvbytZVzfZrx6Xf+p2ewAooVsXtbJLKaSpsZQM8UgsN6B+IED4hpw6qaAqVbRaOlObDbDbjZciIpKhERAREQEREBEQoCKl1VARFQoKqFf2i4s+0dDCSH1Ie6Z4NjHA2wd4FxcAPAqZkrzWUGorauoPDOKeM8skIIPnnc/8AlCjb0XYepm3o5RphC0BgAa0WAGgAC1jMZdb2Pwi34u9dHEGG4ba/MjqBx97eqzYrs4YoN6XnNpdgb1GgGvFRmvSVckx5ch1buDFVsGtO9r3jnl4O9Wkr2WCQOaHDg4AjzXz/AF1Xo5t9XdktLSCdei9R2L2pjMTqeZ7Wup2sLXOIAdHkBvc8wbg+RVdZ43mG/UUnNp65Y7mJmPbr7TRFgpquOQXje1wGhLXA+tuCxYhWbsDq7h9VoeRs2HTAaIJguK2sWZtUg6okCvXMFStqkqM1xzHyQbKIiAiIgIiICoVVEFjioNstm3Elm3+/qy7T4jUvup0QoQMUdQVNRS2Aa9zqqFx5tkN3jxD7/wAwVWSdpiWvTxNotWPPn4WyxXnkzQ3s1lgL6au187Bc3adlVUZd2HBrbnJbUnrf98VtVeJVT3GRgIuAHGxAI8VHMdxLctvNUdp2jIorukeTwaDw1Kr57NMaWbo5XOkdK2KTMMvbfcagAW+RPstrBq4PqWk27Tg63EWJufK2i36bYaYQ/aa+R7HTaiBo++daxsXOuIwOfZJ15I/ZVmr6b7uwue09xJGpddx08FzhM/lLRGqphrGKk9w780Ic77iaWL8Tm7qVzQDl0Jbwdy0IKz0m1slTHBJK0AyMbZzTxJ1uRyv5qGnDsUs4QQvlJae2wCzAdCbE3Jt0WxhhqXMYDDKyCEta58kbmjMG9ljc3E8zbouxvWekLWx3x/s23hOo6xbMdWozBVrcjrFpeMkAq1uYVU3lA6h3yUY+2LvbKRF73SfC3sjvJ4/vvQSgIiICIiAiIgIiIKWXMxvAYqtrQ8lr4zmilZbPGTxLSQR4g6FdRWrkxv1KVbTSYtXyg1ZsZiUvZNfCGc3NpXB5H/Ja66+zWxFNQ9sF8sx0M0ti8dzRwYPDpqpGijFKxO6++ry3rwmevhBtuqjLMwPNm5bt6HU5re3suPhxE8jIAS0SHK9x0s0/it38vMKfbQ4bFPTvEjQcrXOaebSAdQvM6J5bbqOB6eCl2pjjt35elYPs5BSX3Rk107b7geC2q+niljdHIRlcLG5Fx3hQWpxyRw7T3H/cVt05zAEjXRdQcmowRzHua1wcGmwcOa1p4Hxi7hopbFAOivMEfxAeaCP4Jgk9UQQC2LnK4Gx/09fkvQ6OkZExsbBZrRYfUrTosQGjXHwP1XSQVREQEREBERAREQEREBERBa9oIIPA6EKOz7B0jjdplZfXsvFv+wKkiIIHi2yMVOWPE0riTYMeGa24m4A7lmgFlvbRS5pg3kwe5Nz+notOIINtj1zcSxARi5W7dYoKMSzxscLtvmIPPKL29gg06LFA48VMMLrQ9tjxHA9Qo9tXs2+5qKYdr/NjaNXfxt7+o5/PS2exoczryKCeosNNUh4uPNZboKoiICIiAiIgIiICIiAiIgg2LVV5pD/ER6G36LHT1YXMxObtu8XfMrUpq3tWQSlsgKvppMs8RH5mj1Nv1WlSvuF0KGO88d+Tr+x+iCV2XAxzZVk15ISGTdfgk7nd/epAlkHmE20M9OTFIxzXt0IPHxB5q+l2qlJsB6myn2KYPBUtySsB6Hg5veCoZXf2dztuYJWPHJrgWP8AC+oPsgkWz09VIc0jo93bRrXFz79T0C7682wSuqaeXdmOQyX/AMPK792716QEFUREBERAREQEREBERB5PiJ7bvE/Mrmx0jpZWRs/E9zWt7iTofBdKr1cT1JW9sfTh1aw/lD3DxA/qg2jEYJnwk3ymzSebeR9F0qaTK9jujh8/6lNrqfLMyQfE21+pafoQtWlmDhZBOEWGllzMa7qAfbX3usyAiIgIiICIiAipdLoKoqXS6CqKl0ugqrJX5Wk9AT6Ba2JVm6jL+ltel+ZUbrMdkIcA64cLEEfIoI9VxBdjYCmvLK/8jQ3zc4/+T6rj1j76qWbDQZadzub3n0bp9UGztbSZ6fMOMRDvI6H99yh8MhB0K9GqYRIxzDweC31Fr+687iiN7EajQ9x5oJps3UF8Ovwkj2B/VdZR/ZZ2UPaeeVw+R/Rd+6CqKl1TMguRUul0FUVLpdBjzKmdUsrcqCpkVN6qFitLEF++VpnCxuiVjoEGV1S3na3O6j+JbPU79YpN07oNYz4tvp5FdV9CDxWtJgcbuIQRKuw2ePiGvb+aJwI9OKl+z0m7pmNdo7VxHMZiSsH934hwYFeMHtwQdb7Y1RCoqo4pZC4i2Zx17zf9V2Dhb+TitCr2VdKbl4v1MTD80GrBtYHOyxNe4j8gv624KYx1NwCdCQCR0NtQuBS4JPHoJtByEbQPbguhHSPHF1/JB0d+FUShabYCsgiKDaEirvFriMq4MQZ86Z1iAVyDIQqWWSyWQWWTKr0sgsyqmRZEQY8ipu1lsiDEY03ay2TKgxboJu1kyqtkGLdpu1lslkGLdquRZLJZBjyKoYr0sgtyplV1k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BTD\Desktop\MS4\MS4 Images\Power Point\speak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32174"/>
            <a:ext cx="2359024" cy="23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TD\Desktop\MS4\MS4 Images\Power Point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32174"/>
            <a:ext cx="2672071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TD\Desktop\MS4\MS4 Images\Power Point\Quals Brochure TEST_Page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46" y="3432175"/>
            <a:ext cx="3052854" cy="23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3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39062</TotalTime>
  <Words>237</Words>
  <Application>Microsoft Office PowerPoint</Application>
  <PresentationFormat>On-screen Show (4:3)</PresentationFormat>
  <Paragraphs>65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MS4 Stormwater Management Program Newmarket, New Hampshire</vt:lpstr>
      <vt:lpstr>Agenda</vt:lpstr>
      <vt:lpstr>Discussion points</vt:lpstr>
      <vt:lpstr>MS4 Communities </vt:lpstr>
      <vt:lpstr>Newmarket MS4 Area </vt:lpstr>
      <vt:lpstr>Newmarket Impaired Waters (NHDES 303d) </vt:lpstr>
      <vt:lpstr>MS4 Permit Requirements </vt:lpstr>
      <vt:lpstr>Minimum Control Measures </vt:lpstr>
      <vt:lpstr>Public Education and Outreach </vt:lpstr>
      <vt:lpstr>Public Involvement 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Lynnette B. Carney, P.E.</dc:creator>
  <cp:lastModifiedBy>Wendy Chase</cp:lastModifiedBy>
  <cp:revision>904</cp:revision>
  <cp:lastPrinted>2016-09-27T11:43:51Z</cp:lastPrinted>
  <dcterms:created xsi:type="dcterms:W3CDTF">2010-08-01T23:52:45Z</dcterms:created>
  <dcterms:modified xsi:type="dcterms:W3CDTF">2019-06-27T11:13:15Z</dcterms:modified>
</cp:coreProperties>
</file>