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57" r:id="rId4"/>
    <p:sldId id="291" r:id="rId5"/>
    <p:sldId id="286" r:id="rId6"/>
    <p:sldId id="287" r:id="rId7"/>
    <p:sldId id="301" r:id="rId8"/>
    <p:sldId id="297" r:id="rId9"/>
    <p:sldId id="269" r:id="rId10"/>
    <p:sldId id="266" r:id="rId11"/>
    <p:sldId id="293" r:id="rId12"/>
    <p:sldId id="298" r:id="rId13"/>
    <p:sldId id="299" r:id="rId14"/>
    <p:sldId id="300" r:id="rId15"/>
    <p:sldId id="295" r:id="rId16"/>
    <p:sldId id="267" r:id="rId17"/>
    <p:sldId id="283" r:id="rId18"/>
    <p:sldId id="270" r:id="rId19"/>
    <p:sldId id="294" r:id="rId20"/>
    <p:sldId id="276" r:id="rId21"/>
    <p:sldId id="273" r:id="rId22"/>
    <p:sldId id="279" r:id="rId23"/>
    <p:sldId id="280" r:id="rId24"/>
    <p:sldId id="264" r:id="rId25"/>
    <p:sldId id="304" r:id="rId26"/>
    <p:sldId id="265" r:id="rId2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2" autoAdjust="0"/>
    <p:restoredTop sz="92421" autoAdjust="0"/>
  </p:normalViewPr>
  <p:slideViewPr>
    <p:cSldViewPr>
      <p:cViewPr>
        <p:scale>
          <a:sx n="23" d="100"/>
          <a:sy n="23" d="100"/>
        </p:scale>
        <p:origin x="-1940" y="-95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25BE1-5216-4905-BFA8-3A50E745A0F1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31A511EF-82E6-46F2-8D56-3B41766940E2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en-US" dirty="0" smtClean="0">
              <a:latin typeface="+mn-lt"/>
            </a:rPr>
            <a:t>Infrastructure</a:t>
          </a:r>
        </a:p>
        <a:p>
          <a:pPr marR="0" rtl="0" eaLnBrk="1" fontAlgn="base" latinLnBrk="0" hangingPunct="1">
            <a:buClrTx/>
            <a:buSzTx/>
            <a:buFontTx/>
            <a:tabLst/>
          </a:pP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title="Task 1- market entry strategies"/>
        </a:ext>
      </dgm:extLst>
    </dgm:pt>
    <dgm:pt modelId="{558EBD23-69F9-4C9C-951B-35AE04F45DF2}" type="par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9852E9F-9249-4BC7-9ED7-52FD5BC25B0D}" type="sib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57A2B9-82F1-47E0-A1E4-CF4F93602F77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Economic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Development</a:t>
          </a:r>
          <a:endParaRPr kumimoji="0" lang="en-US" b="0" i="0" u="none" strike="noStrike" cap="none" normalizeH="0" baseline="0" dirty="0">
            <a:ln/>
            <a:effectLst/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title="Task 2- product and brand launch"/>
        </a:ext>
      </dgm:extLst>
    </dgm:pt>
    <dgm:pt modelId="{4CF2B930-4CBC-4FEC-8F76-E4271D22ACC1}" type="par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F4032C-6BF0-45B2-963F-81F9DEBFE1BC}" type="sib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E6E978-ACDC-4EB6-A64E-0818A3CE1713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Land Use </a:t>
          </a:r>
          <a:endParaRPr kumimoji="0" lang="en-US" b="0" i="0" u="none" strike="noStrike" cap="none" normalizeH="0" baseline="0" dirty="0">
            <a:ln/>
            <a:effectLst/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title="Task 3- competitive intelligence data"/>
        </a:ext>
      </dgm:extLst>
    </dgm:pt>
    <dgm:pt modelId="{6798258A-CE66-400B-BAA5-62EB85BD6B99}" type="par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F0854F-D6D6-4677-842A-EC4FFEC6BDED}" type="sib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C7B525-8CD9-45FA-8836-339D46FDD2A6}" type="pres">
      <dgm:prSet presAssocID="{94425BE1-5216-4905-BFA8-3A50E745A0F1}" presName="compositeShape" presStyleCnt="0">
        <dgm:presLayoutVars>
          <dgm:chMax val="7"/>
          <dgm:dir/>
          <dgm:resizeHandles val="exact"/>
        </dgm:presLayoutVars>
      </dgm:prSet>
      <dgm:spPr/>
    </dgm:pt>
    <dgm:pt modelId="{22FB44DA-C928-4387-B026-8530B8BDD5D7}" type="pres">
      <dgm:prSet presAssocID="{31A511EF-82E6-46F2-8D56-3B41766940E2}" presName="circ1" presStyleLbl="vennNode1" presStyleIdx="0" presStyleCnt="3"/>
      <dgm:spPr/>
      <dgm:t>
        <a:bodyPr/>
        <a:lstStyle/>
        <a:p>
          <a:endParaRPr lang="en-US"/>
        </a:p>
      </dgm:t>
    </dgm:pt>
    <dgm:pt modelId="{7AB5939A-09FD-457D-8364-2463FA124054}" type="pres">
      <dgm:prSet presAssocID="{31A511EF-82E6-46F2-8D56-3B41766940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9E895-11CE-41C6-ACB6-0B7DF2E7BF75}" type="pres">
      <dgm:prSet presAssocID="{7857A2B9-82F1-47E0-A1E4-CF4F93602F77}" presName="circ2" presStyleLbl="vennNode1" presStyleIdx="1" presStyleCnt="3"/>
      <dgm:spPr/>
      <dgm:t>
        <a:bodyPr/>
        <a:lstStyle/>
        <a:p>
          <a:endParaRPr lang="en-US"/>
        </a:p>
      </dgm:t>
    </dgm:pt>
    <dgm:pt modelId="{1C55AD7E-CE27-4395-8F69-0864A66B894A}" type="pres">
      <dgm:prSet presAssocID="{7857A2B9-82F1-47E0-A1E4-CF4F93602F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1A6BE-D36A-4A69-937B-6913B5BC53D3}" type="pres">
      <dgm:prSet presAssocID="{72E6E978-ACDC-4EB6-A64E-0818A3CE1713}" presName="circ3" presStyleLbl="vennNode1" presStyleIdx="2" presStyleCnt="3"/>
      <dgm:spPr/>
      <dgm:t>
        <a:bodyPr/>
        <a:lstStyle/>
        <a:p>
          <a:endParaRPr lang="en-US"/>
        </a:p>
      </dgm:t>
    </dgm:pt>
    <dgm:pt modelId="{FFE0333B-729E-42FE-A7C0-800B2F2696E1}" type="pres">
      <dgm:prSet presAssocID="{72E6E978-ACDC-4EB6-A64E-0818A3CE17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AE38B-E0E9-424D-88E2-AEA2EAD86FBA}" type="presOf" srcId="{72E6E978-ACDC-4EB6-A64E-0818A3CE1713}" destId="{FFE0333B-729E-42FE-A7C0-800B2F2696E1}" srcOrd="1" destOrd="0" presId="urn:microsoft.com/office/officeart/2005/8/layout/venn1"/>
    <dgm:cxn modelId="{8DC70783-35C1-4D15-BC23-9328C46C1DDD}" type="presOf" srcId="{31A511EF-82E6-46F2-8D56-3B41766940E2}" destId="{22FB44DA-C928-4387-B026-8530B8BDD5D7}" srcOrd="0" destOrd="0" presId="urn:microsoft.com/office/officeart/2005/8/layout/venn1"/>
    <dgm:cxn modelId="{82BC4AF0-357D-4321-A1B3-F3C6726AB1E3}" type="presOf" srcId="{7857A2B9-82F1-47E0-A1E4-CF4F93602F77}" destId="{27C9E895-11CE-41C6-ACB6-0B7DF2E7BF75}" srcOrd="0" destOrd="0" presId="urn:microsoft.com/office/officeart/2005/8/layout/venn1"/>
    <dgm:cxn modelId="{48240238-3AC3-49CF-B3F1-42F4C3EDF385}" type="presOf" srcId="{72E6E978-ACDC-4EB6-A64E-0818A3CE1713}" destId="{5E21A6BE-D36A-4A69-937B-6913B5BC53D3}" srcOrd="0" destOrd="0" presId="urn:microsoft.com/office/officeart/2005/8/layout/venn1"/>
    <dgm:cxn modelId="{73BB1A99-E192-4CB6-98C5-61F3FE42D123}" type="presOf" srcId="{31A511EF-82E6-46F2-8D56-3B41766940E2}" destId="{7AB5939A-09FD-457D-8364-2463FA124054}" srcOrd="1" destOrd="0" presId="urn:microsoft.com/office/officeart/2005/8/layout/venn1"/>
    <dgm:cxn modelId="{48216F9C-11C3-49EB-906D-D6D952E132F7}" srcId="{94425BE1-5216-4905-BFA8-3A50E745A0F1}" destId="{7857A2B9-82F1-47E0-A1E4-CF4F93602F77}" srcOrd="1" destOrd="0" parTransId="{4CF2B930-4CBC-4FEC-8F76-E4271D22ACC1}" sibTransId="{FBF4032C-6BF0-45B2-963F-81F9DEBFE1BC}"/>
    <dgm:cxn modelId="{4B0D16F6-08B8-453E-AECC-A6D80B348623}" type="presOf" srcId="{94425BE1-5216-4905-BFA8-3A50E745A0F1}" destId="{2EC7B525-8CD9-45FA-8836-339D46FDD2A6}" srcOrd="0" destOrd="0" presId="urn:microsoft.com/office/officeart/2005/8/layout/venn1"/>
    <dgm:cxn modelId="{8F9C65CA-CD63-4E75-812F-0489056A9E13}" srcId="{94425BE1-5216-4905-BFA8-3A50E745A0F1}" destId="{72E6E978-ACDC-4EB6-A64E-0818A3CE1713}" srcOrd="2" destOrd="0" parTransId="{6798258A-CE66-400B-BAA5-62EB85BD6B99}" sibTransId="{DBF0854F-D6D6-4677-842A-EC4FFEC6BDED}"/>
    <dgm:cxn modelId="{AC9CEFAD-C737-45E0-9466-25ADDD021AE0}" type="presOf" srcId="{7857A2B9-82F1-47E0-A1E4-CF4F93602F77}" destId="{1C55AD7E-CE27-4395-8F69-0864A66B894A}" srcOrd="1" destOrd="0" presId="urn:microsoft.com/office/officeart/2005/8/layout/venn1"/>
    <dgm:cxn modelId="{2FD75CCC-F144-4E90-A89B-6B8CF534C6A7}" srcId="{94425BE1-5216-4905-BFA8-3A50E745A0F1}" destId="{31A511EF-82E6-46F2-8D56-3B41766940E2}" srcOrd="0" destOrd="0" parTransId="{558EBD23-69F9-4C9C-951B-35AE04F45DF2}" sibTransId="{D9852E9F-9249-4BC7-9ED7-52FD5BC25B0D}"/>
    <dgm:cxn modelId="{5055E3E2-A4FE-4F75-BC91-739096F2BDF4}" type="presParOf" srcId="{2EC7B525-8CD9-45FA-8836-339D46FDD2A6}" destId="{22FB44DA-C928-4387-B026-8530B8BDD5D7}" srcOrd="0" destOrd="0" presId="urn:microsoft.com/office/officeart/2005/8/layout/venn1"/>
    <dgm:cxn modelId="{5F1FD5FA-7203-41E5-86EC-0528DE707747}" type="presParOf" srcId="{2EC7B525-8CD9-45FA-8836-339D46FDD2A6}" destId="{7AB5939A-09FD-457D-8364-2463FA124054}" srcOrd="1" destOrd="0" presId="urn:microsoft.com/office/officeart/2005/8/layout/venn1"/>
    <dgm:cxn modelId="{DD42CB50-B4AB-4168-B301-D16151BC0369}" type="presParOf" srcId="{2EC7B525-8CD9-45FA-8836-339D46FDD2A6}" destId="{27C9E895-11CE-41C6-ACB6-0B7DF2E7BF75}" srcOrd="2" destOrd="0" presId="urn:microsoft.com/office/officeart/2005/8/layout/venn1"/>
    <dgm:cxn modelId="{1445D92A-B626-4649-BBCB-B357A5A15218}" type="presParOf" srcId="{2EC7B525-8CD9-45FA-8836-339D46FDD2A6}" destId="{1C55AD7E-CE27-4395-8F69-0864A66B894A}" srcOrd="3" destOrd="0" presId="urn:microsoft.com/office/officeart/2005/8/layout/venn1"/>
    <dgm:cxn modelId="{2BB3366A-1CE9-49D9-AA54-6AAF38EAAEC8}" type="presParOf" srcId="{2EC7B525-8CD9-45FA-8836-339D46FDD2A6}" destId="{5E21A6BE-D36A-4A69-937B-6913B5BC53D3}" srcOrd="4" destOrd="0" presId="urn:microsoft.com/office/officeart/2005/8/layout/venn1"/>
    <dgm:cxn modelId="{13115CE5-5FDA-41AE-B110-03D8993A1BCD}" type="presParOf" srcId="{2EC7B525-8CD9-45FA-8836-339D46FDD2A6}" destId="{FFE0333B-729E-42FE-A7C0-800B2F2696E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864C4-BB43-42DC-988B-0CF74677F436}" type="doc">
      <dgm:prSet loTypeId="urn:microsoft.com/office/officeart/2005/8/layout/pyramid2" loCatId="pyramid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79C87A6-6D12-4F50-9380-82973E22223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aseline="0" dirty="0" smtClean="0"/>
            <a:t>Urgent - Class I</a:t>
          </a:r>
          <a:endParaRPr lang="en-US" sz="2400" baseline="0" dirty="0"/>
        </a:p>
      </dgm:t>
    </dgm:pt>
    <dgm:pt modelId="{3D1C6D76-FA69-4D01-B400-279322352579}" type="parTrans" cxnId="{3A025238-2668-49CF-83E5-42404D7A085D}">
      <dgm:prSet/>
      <dgm:spPr/>
      <dgm:t>
        <a:bodyPr/>
        <a:lstStyle/>
        <a:p>
          <a:endParaRPr lang="en-US"/>
        </a:p>
      </dgm:t>
    </dgm:pt>
    <dgm:pt modelId="{8FEDBA3B-7BC0-484C-A5B1-E6E630F5EE89}" type="sibTrans" cxnId="{3A025238-2668-49CF-83E5-42404D7A085D}">
      <dgm:prSet/>
      <dgm:spPr/>
      <dgm:t>
        <a:bodyPr/>
        <a:lstStyle/>
        <a:p>
          <a:endParaRPr lang="en-US"/>
        </a:p>
      </dgm:t>
    </dgm:pt>
    <dgm:pt modelId="{34635F23-E780-45C7-9C1A-2BC56A651C5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aseline="0" dirty="0" smtClean="0"/>
            <a:t>Necessary - </a:t>
          </a:r>
          <a:r>
            <a:rPr lang="en-US" sz="2400" dirty="0" smtClean="0"/>
            <a:t> Class II</a:t>
          </a:r>
          <a:r>
            <a:rPr lang="en-US" sz="1100" dirty="0" smtClean="0"/>
            <a:t>  </a:t>
          </a:r>
          <a:endParaRPr lang="en-US" sz="1100" dirty="0"/>
        </a:p>
      </dgm:t>
    </dgm:pt>
    <dgm:pt modelId="{129FFB70-DFBF-4379-9E64-3D2A95C9FE94}" type="parTrans" cxnId="{BCF8D502-9DAB-4AA3-9CA0-A7F7B802571C}">
      <dgm:prSet/>
      <dgm:spPr/>
      <dgm:t>
        <a:bodyPr/>
        <a:lstStyle/>
        <a:p>
          <a:endParaRPr lang="en-US"/>
        </a:p>
      </dgm:t>
    </dgm:pt>
    <dgm:pt modelId="{D01FE006-96BC-41D7-9D1D-4BBE67DDADD8}" type="sibTrans" cxnId="{BCF8D502-9DAB-4AA3-9CA0-A7F7B802571C}">
      <dgm:prSet/>
      <dgm:spPr/>
      <dgm:t>
        <a:bodyPr/>
        <a:lstStyle/>
        <a:p>
          <a:endParaRPr lang="en-US"/>
        </a:p>
      </dgm:t>
    </dgm:pt>
    <dgm:pt modelId="{89E067FA-C06B-40C0-A365-F214D02D7F4C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2000" baseline="0" dirty="0" smtClean="0"/>
        </a:p>
        <a:p>
          <a:r>
            <a:rPr lang="en-US" sz="2400" baseline="0" dirty="0" err="1" smtClean="0"/>
            <a:t>Desireable</a:t>
          </a:r>
          <a:r>
            <a:rPr lang="en-US" sz="2400" baseline="0" dirty="0" smtClean="0"/>
            <a:t> - Class III</a:t>
          </a:r>
        </a:p>
        <a:p>
          <a:endParaRPr lang="en-US" sz="2000" baseline="0" dirty="0"/>
        </a:p>
      </dgm:t>
    </dgm:pt>
    <dgm:pt modelId="{F324486A-492A-4298-AF2C-CE243FC35CE2}" type="parTrans" cxnId="{A57D38A8-BF6F-4B6F-8927-09A183F1DA5A}">
      <dgm:prSet/>
      <dgm:spPr/>
      <dgm:t>
        <a:bodyPr/>
        <a:lstStyle/>
        <a:p>
          <a:endParaRPr lang="en-US"/>
        </a:p>
      </dgm:t>
    </dgm:pt>
    <dgm:pt modelId="{EF5FFE5E-7E1E-4896-9FCB-2F3CFBDCAA43}" type="sibTrans" cxnId="{A57D38A8-BF6F-4B6F-8927-09A183F1DA5A}">
      <dgm:prSet/>
      <dgm:spPr/>
      <dgm:t>
        <a:bodyPr/>
        <a:lstStyle/>
        <a:p>
          <a:endParaRPr lang="en-US"/>
        </a:p>
      </dgm:t>
    </dgm:pt>
    <dgm:pt modelId="{AE7AD301-86F6-462B-8AC9-878D0594542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2000" dirty="0" smtClean="0"/>
            <a:t> </a:t>
          </a:r>
        </a:p>
        <a:p>
          <a:pPr algn="ctr"/>
          <a:r>
            <a:rPr lang="en-US" sz="2400" dirty="0" smtClean="0"/>
            <a:t>Deferrable - Class IV </a:t>
          </a:r>
        </a:p>
        <a:p>
          <a:pPr algn="ctr"/>
          <a:r>
            <a:rPr lang="en-US" sz="1100" dirty="0" smtClean="0"/>
            <a:t>-</a:t>
          </a:r>
          <a:endParaRPr lang="en-US" sz="1100" dirty="0"/>
        </a:p>
      </dgm:t>
    </dgm:pt>
    <dgm:pt modelId="{D8B45ACB-FA86-4AD7-85BA-C635713F6A97}" type="parTrans" cxnId="{10F67915-EFF5-44F2-8724-37B3A85BF984}">
      <dgm:prSet/>
      <dgm:spPr/>
      <dgm:t>
        <a:bodyPr/>
        <a:lstStyle/>
        <a:p>
          <a:endParaRPr lang="en-US"/>
        </a:p>
      </dgm:t>
    </dgm:pt>
    <dgm:pt modelId="{5D84C07A-88CE-4D82-ACE4-CEEBE5788A51}" type="sibTrans" cxnId="{10F67915-EFF5-44F2-8724-37B3A85BF984}">
      <dgm:prSet/>
      <dgm:spPr/>
      <dgm:t>
        <a:bodyPr/>
        <a:lstStyle/>
        <a:p>
          <a:endParaRPr lang="en-US"/>
        </a:p>
      </dgm:t>
    </dgm:pt>
    <dgm:pt modelId="{07C5B1C1-61BB-40FC-A131-C13CDC6DB8B9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Exploratory - Class V</a:t>
          </a:r>
          <a:endParaRPr lang="en-US" sz="2400" dirty="0"/>
        </a:p>
      </dgm:t>
    </dgm:pt>
    <dgm:pt modelId="{F2A76F18-5A33-4709-A4CB-26D0C534CDBA}" type="parTrans" cxnId="{1B87DB87-5B8B-4284-8024-A258FED27F18}">
      <dgm:prSet/>
      <dgm:spPr/>
      <dgm:t>
        <a:bodyPr/>
        <a:lstStyle/>
        <a:p>
          <a:endParaRPr lang="en-US"/>
        </a:p>
      </dgm:t>
    </dgm:pt>
    <dgm:pt modelId="{04997ADA-8BCB-4E9B-94C8-769C8B350079}" type="sibTrans" cxnId="{1B87DB87-5B8B-4284-8024-A258FED27F18}">
      <dgm:prSet/>
      <dgm:spPr/>
      <dgm:t>
        <a:bodyPr/>
        <a:lstStyle/>
        <a:p>
          <a:endParaRPr lang="en-US"/>
        </a:p>
      </dgm:t>
    </dgm:pt>
    <dgm:pt modelId="{17DF44EE-87D4-4569-83FD-E93A121EBE4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Inconsistent - Class VI</a:t>
          </a:r>
          <a:endParaRPr lang="en-US" sz="2400" dirty="0"/>
        </a:p>
      </dgm:t>
    </dgm:pt>
    <dgm:pt modelId="{723AB717-B2D2-4FBF-A401-81618E913406}" type="parTrans" cxnId="{DA7A8DC9-83E0-4EAE-AD45-1B4D2C15350D}">
      <dgm:prSet/>
      <dgm:spPr/>
      <dgm:t>
        <a:bodyPr/>
        <a:lstStyle/>
        <a:p>
          <a:endParaRPr lang="en-US"/>
        </a:p>
      </dgm:t>
    </dgm:pt>
    <dgm:pt modelId="{4082E8B2-FF9B-476B-9FA9-9467856E0CAD}" type="sibTrans" cxnId="{DA7A8DC9-83E0-4EAE-AD45-1B4D2C15350D}">
      <dgm:prSet/>
      <dgm:spPr/>
      <dgm:t>
        <a:bodyPr/>
        <a:lstStyle/>
        <a:p>
          <a:endParaRPr lang="en-US"/>
        </a:p>
      </dgm:t>
    </dgm:pt>
    <dgm:pt modelId="{93867ECE-B09C-4FBD-8475-7D5DC2DAD442}" type="pres">
      <dgm:prSet presAssocID="{BC4864C4-BB43-42DC-988B-0CF74677F4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4D7FBC6-ED8A-46F7-896D-AE9725906E4F}" type="pres">
      <dgm:prSet presAssocID="{BC4864C4-BB43-42DC-988B-0CF74677F436}" presName="pyramid" presStyleLbl="node1" presStyleIdx="0" presStyleCnt="1" custLinFactNeighborX="-55833"/>
      <dgm:spPr/>
    </dgm:pt>
    <dgm:pt modelId="{184C3720-37EF-4BC9-B7D5-A77EA5E7803F}" type="pres">
      <dgm:prSet presAssocID="{BC4864C4-BB43-42DC-988B-0CF74677F436}" presName="theList" presStyleCnt="0"/>
      <dgm:spPr/>
    </dgm:pt>
    <dgm:pt modelId="{455FE2B0-BFF4-44D9-939C-0352EF93677B}" type="pres">
      <dgm:prSet presAssocID="{B79C87A6-6D12-4F50-9380-82973E222233}" presName="aNode" presStyleLbl="fgAcc1" presStyleIdx="0" presStyleCnt="6" custScaleX="95593" custScaleY="100065" custLinFactY="-29692" custLinFactNeighborX="-5579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EA61-0CB1-48B8-96FF-1EEBE9F0F532}" type="pres">
      <dgm:prSet presAssocID="{B79C87A6-6D12-4F50-9380-82973E222233}" presName="aSpace" presStyleCnt="0"/>
      <dgm:spPr/>
    </dgm:pt>
    <dgm:pt modelId="{093C2ECA-8D08-48D3-8586-A36FFF662FF3}" type="pres">
      <dgm:prSet presAssocID="{34635F23-E780-45C7-9C1A-2BC56A651C5C}" presName="aNode" presStyleLbl="fgAcc1" presStyleIdx="1" presStyleCnt="6" custScaleX="95692" custLinFactNeighborX="-21866" custLinFactNeighborY="-92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D3666-D074-4B3E-99F8-EB40125317BA}" type="pres">
      <dgm:prSet presAssocID="{34635F23-E780-45C7-9C1A-2BC56A651C5C}" presName="aSpace" presStyleCnt="0"/>
      <dgm:spPr/>
    </dgm:pt>
    <dgm:pt modelId="{45BCCEA5-1652-45C1-BF5E-21DDAF01B305}" type="pres">
      <dgm:prSet presAssocID="{89E067FA-C06B-40C0-A365-F214D02D7F4C}" presName="aNode" presStyleLbl="fgAcc1" presStyleIdx="2" presStyleCnt="6" custScaleX="95692" custScaleY="117483" custLinFactY="2541" custLinFactNeighborX="-38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AB3AF-ADC5-4D09-960D-4061EF8E28D3}" type="pres">
      <dgm:prSet presAssocID="{89E067FA-C06B-40C0-A365-F214D02D7F4C}" presName="aSpace" presStyleCnt="0"/>
      <dgm:spPr/>
    </dgm:pt>
    <dgm:pt modelId="{88C781F8-C129-452D-BBA7-478911286CE3}" type="pres">
      <dgm:prSet presAssocID="{AE7AD301-86F6-462B-8AC9-878D05945424}" presName="aNode" presStyleLbl="fgAcc1" presStyleIdx="3" presStyleCnt="6" custScaleY="101554" custLinFactY="15808" custLinFactNeighborX="2179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678FF-97AC-4B9F-AC1F-8D529D26E19F}" type="pres">
      <dgm:prSet presAssocID="{AE7AD301-86F6-462B-8AC9-878D05945424}" presName="aSpace" presStyleCnt="0"/>
      <dgm:spPr/>
    </dgm:pt>
    <dgm:pt modelId="{040A9EB0-B6C1-4EBC-9D1A-FCA4D0E7CCCF}" type="pres">
      <dgm:prSet presAssocID="{07C5B1C1-61BB-40FC-A131-C13CDC6DB8B9}" presName="aNode" presStyleLbl="fgAcc1" presStyleIdx="4" presStyleCnt="6" custScaleX="95192" custScaleY="101230" custLinFactY="37971" custLinFactNeighborX="397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5EA56-80F9-4418-AB3C-A24A881C20AE}" type="pres">
      <dgm:prSet presAssocID="{07C5B1C1-61BB-40FC-A131-C13CDC6DB8B9}" presName="aSpace" presStyleCnt="0"/>
      <dgm:spPr/>
    </dgm:pt>
    <dgm:pt modelId="{388AD40A-3A2F-4B57-9810-CCB53964F692}" type="pres">
      <dgm:prSet presAssocID="{17DF44EE-87D4-4569-83FD-E93A121EBE44}" presName="aNode" presStyleLbl="fgAcc1" presStyleIdx="5" presStyleCnt="6" custScaleX="98462" custScaleY="104668" custLinFactY="71933" custLinFactNeighborX="795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F24BE-4D23-4523-B675-11FD188180B5}" type="pres">
      <dgm:prSet presAssocID="{17DF44EE-87D4-4569-83FD-E93A121EBE44}" presName="aSpace" presStyleCnt="0"/>
      <dgm:spPr/>
    </dgm:pt>
  </dgm:ptLst>
  <dgm:cxnLst>
    <dgm:cxn modelId="{08B094AE-A6E4-4C90-8FB6-0EA53A34D586}" type="presOf" srcId="{BC4864C4-BB43-42DC-988B-0CF74677F436}" destId="{93867ECE-B09C-4FBD-8475-7D5DC2DAD442}" srcOrd="0" destOrd="0" presId="urn:microsoft.com/office/officeart/2005/8/layout/pyramid2"/>
    <dgm:cxn modelId="{1523B436-D314-46E5-84D7-7F1A2EB8289A}" type="presOf" srcId="{07C5B1C1-61BB-40FC-A131-C13CDC6DB8B9}" destId="{040A9EB0-B6C1-4EBC-9D1A-FCA4D0E7CCCF}" srcOrd="0" destOrd="0" presId="urn:microsoft.com/office/officeart/2005/8/layout/pyramid2"/>
    <dgm:cxn modelId="{BCF8D502-9DAB-4AA3-9CA0-A7F7B802571C}" srcId="{BC4864C4-BB43-42DC-988B-0CF74677F436}" destId="{34635F23-E780-45C7-9C1A-2BC56A651C5C}" srcOrd="1" destOrd="0" parTransId="{129FFB70-DFBF-4379-9E64-3D2A95C9FE94}" sibTransId="{D01FE006-96BC-41D7-9D1D-4BBE67DDADD8}"/>
    <dgm:cxn modelId="{A57D38A8-BF6F-4B6F-8927-09A183F1DA5A}" srcId="{BC4864C4-BB43-42DC-988B-0CF74677F436}" destId="{89E067FA-C06B-40C0-A365-F214D02D7F4C}" srcOrd="2" destOrd="0" parTransId="{F324486A-492A-4298-AF2C-CE243FC35CE2}" sibTransId="{EF5FFE5E-7E1E-4896-9FCB-2F3CFBDCAA43}"/>
    <dgm:cxn modelId="{61D97BD8-31A9-4031-9456-F4746EDFD430}" type="presOf" srcId="{AE7AD301-86F6-462B-8AC9-878D05945424}" destId="{88C781F8-C129-452D-BBA7-478911286CE3}" srcOrd="0" destOrd="0" presId="urn:microsoft.com/office/officeart/2005/8/layout/pyramid2"/>
    <dgm:cxn modelId="{43FAB3AC-B7A3-43B8-9E9F-B85845615F36}" type="presOf" srcId="{B79C87A6-6D12-4F50-9380-82973E222233}" destId="{455FE2B0-BFF4-44D9-939C-0352EF93677B}" srcOrd="0" destOrd="0" presId="urn:microsoft.com/office/officeart/2005/8/layout/pyramid2"/>
    <dgm:cxn modelId="{1B87DB87-5B8B-4284-8024-A258FED27F18}" srcId="{BC4864C4-BB43-42DC-988B-0CF74677F436}" destId="{07C5B1C1-61BB-40FC-A131-C13CDC6DB8B9}" srcOrd="4" destOrd="0" parTransId="{F2A76F18-5A33-4709-A4CB-26D0C534CDBA}" sibTransId="{04997ADA-8BCB-4E9B-94C8-769C8B350079}"/>
    <dgm:cxn modelId="{9096CFAC-BAA5-4E17-A2E3-5E9724E5ADA5}" type="presOf" srcId="{89E067FA-C06B-40C0-A365-F214D02D7F4C}" destId="{45BCCEA5-1652-45C1-BF5E-21DDAF01B305}" srcOrd="0" destOrd="0" presId="urn:microsoft.com/office/officeart/2005/8/layout/pyramid2"/>
    <dgm:cxn modelId="{FB7435B1-37A9-40D8-847D-15DC32DF6D91}" type="presOf" srcId="{17DF44EE-87D4-4569-83FD-E93A121EBE44}" destId="{388AD40A-3A2F-4B57-9810-CCB53964F692}" srcOrd="0" destOrd="0" presId="urn:microsoft.com/office/officeart/2005/8/layout/pyramid2"/>
    <dgm:cxn modelId="{10F67915-EFF5-44F2-8724-37B3A85BF984}" srcId="{BC4864C4-BB43-42DC-988B-0CF74677F436}" destId="{AE7AD301-86F6-462B-8AC9-878D05945424}" srcOrd="3" destOrd="0" parTransId="{D8B45ACB-FA86-4AD7-85BA-C635713F6A97}" sibTransId="{5D84C07A-88CE-4D82-ACE4-CEEBE5788A51}"/>
    <dgm:cxn modelId="{3A025238-2668-49CF-83E5-42404D7A085D}" srcId="{BC4864C4-BB43-42DC-988B-0CF74677F436}" destId="{B79C87A6-6D12-4F50-9380-82973E222233}" srcOrd="0" destOrd="0" parTransId="{3D1C6D76-FA69-4D01-B400-279322352579}" sibTransId="{8FEDBA3B-7BC0-484C-A5B1-E6E630F5EE89}"/>
    <dgm:cxn modelId="{DA7A8DC9-83E0-4EAE-AD45-1B4D2C15350D}" srcId="{BC4864C4-BB43-42DC-988B-0CF74677F436}" destId="{17DF44EE-87D4-4569-83FD-E93A121EBE44}" srcOrd="5" destOrd="0" parTransId="{723AB717-B2D2-4FBF-A401-81618E913406}" sibTransId="{4082E8B2-FF9B-476B-9FA9-9467856E0CAD}"/>
    <dgm:cxn modelId="{D06D7CB8-FE9D-4FFA-B33E-FEFFF573A7D3}" type="presOf" srcId="{34635F23-E780-45C7-9C1A-2BC56A651C5C}" destId="{093C2ECA-8D08-48D3-8586-A36FFF662FF3}" srcOrd="0" destOrd="0" presId="urn:microsoft.com/office/officeart/2005/8/layout/pyramid2"/>
    <dgm:cxn modelId="{F48F666F-8ECD-40CF-B815-CECA0917FC39}" type="presParOf" srcId="{93867ECE-B09C-4FBD-8475-7D5DC2DAD442}" destId="{04D7FBC6-ED8A-46F7-896D-AE9725906E4F}" srcOrd="0" destOrd="0" presId="urn:microsoft.com/office/officeart/2005/8/layout/pyramid2"/>
    <dgm:cxn modelId="{6EB71AAC-0709-4B22-9242-1CBF11DA4EBA}" type="presParOf" srcId="{93867ECE-B09C-4FBD-8475-7D5DC2DAD442}" destId="{184C3720-37EF-4BC9-B7D5-A77EA5E7803F}" srcOrd="1" destOrd="0" presId="urn:microsoft.com/office/officeart/2005/8/layout/pyramid2"/>
    <dgm:cxn modelId="{0E2C1B95-9146-4257-BBEB-6D3EBD171379}" type="presParOf" srcId="{184C3720-37EF-4BC9-B7D5-A77EA5E7803F}" destId="{455FE2B0-BFF4-44D9-939C-0352EF93677B}" srcOrd="0" destOrd="0" presId="urn:microsoft.com/office/officeart/2005/8/layout/pyramid2"/>
    <dgm:cxn modelId="{A3AD1F6A-565B-4F29-AF5D-8AC56F869BA4}" type="presParOf" srcId="{184C3720-37EF-4BC9-B7D5-A77EA5E7803F}" destId="{FFA7EA61-0CB1-48B8-96FF-1EEBE9F0F532}" srcOrd="1" destOrd="0" presId="urn:microsoft.com/office/officeart/2005/8/layout/pyramid2"/>
    <dgm:cxn modelId="{628AB039-B2CC-4B88-88FC-DBE4C86FF86F}" type="presParOf" srcId="{184C3720-37EF-4BC9-B7D5-A77EA5E7803F}" destId="{093C2ECA-8D08-48D3-8586-A36FFF662FF3}" srcOrd="2" destOrd="0" presId="urn:microsoft.com/office/officeart/2005/8/layout/pyramid2"/>
    <dgm:cxn modelId="{7E1D1D4C-2D60-432F-8045-8A27A0068F6C}" type="presParOf" srcId="{184C3720-37EF-4BC9-B7D5-A77EA5E7803F}" destId="{732D3666-D074-4B3E-99F8-EB40125317BA}" srcOrd="3" destOrd="0" presId="urn:microsoft.com/office/officeart/2005/8/layout/pyramid2"/>
    <dgm:cxn modelId="{A0A12C96-0234-4363-9F27-3A2A320B37FD}" type="presParOf" srcId="{184C3720-37EF-4BC9-B7D5-A77EA5E7803F}" destId="{45BCCEA5-1652-45C1-BF5E-21DDAF01B305}" srcOrd="4" destOrd="0" presId="urn:microsoft.com/office/officeart/2005/8/layout/pyramid2"/>
    <dgm:cxn modelId="{4C9FA584-64FB-4852-815F-32491BDE1596}" type="presParOf" srcId="{184C3720-37EF-4BC9-B7D5-A77EA5E7803F}" destId="{573AB3AF-ADC5-4D09-960D-4061EF8E28D3}" srcOrd="5" destOrd="0" presId="urn:microsoft.com/office/officeart/2005/8/layout/pyramid2"/>
    <dgm:cxn modelId="{BD193CFE-A34D-454A-AE63-9067E17C2B0A}" type="presParOf" srcId="{184C3720-37EF-4BC9-B7D5-A77EA5E7803F}" destId="{88C781F8-C129-452D-BBA7-478911286CE3}" srcOrd="6" destOrd="0" presId="urn:microsoft.com/office/officeart/2005/8/layout/pyramid2"/>
    <dgm:cxn modelId="{5C561529-1A0A-4EA7-AF84-84A4CADD8DFE}" type="presParOf" srcId="{184C3720-37EF-4BC9-B7D5-A77EA5E7803F}" destId="{E39678FF-97AC-4B9F-AC1F-8D529D26E19F}" srcOrd="7" destOrd="0" presId="urn:microsoft.com/office/officeart/2005/8/layout/pyramid2"/>
    <dgm:cxn modelId="{47B481BC-B958-4330-BA11-2C79C18D0173}" type="presParOf" srcId="{184C3720-37EF-4BC9-B7D5-A77EA5E7803F}" destId="{040A9EB0-B6C1-4EBC-9D1A-FCA4D0E7CCCF}" srcOrd="8" destOrd="0" presId="urn:microsoft.com/office/officeart/2005/8/layout/pyramid2"/>
    <dgm:cxn modelId="{15133B43-F525-440A-B743-1D349E65D17F}" type="presParOf" srcId="{184C3720-37EF-4BC9-B7D5-A77EA5E7803F}" destId="{1165EA56-80F9-4418-AB3C-A24A881C20AE}" srcOrd="9" destOrd="0" presId="urn:microsoft.com/office/officeart/2005/8/layout/pyramid2"/>
    <dgm:cxn modelId="{4617224E-0BB0-4BCF-8577-688DADA35AED}" type="presParOf" srcId="{184C3720-37EF-4BC9-B7D5-A77EA5E7803F}" destId="{388AD40A-3A2F-4B57-9810-CCB53964F692}" srcOrd="10" destOrd="0" presId="urn:microsoft.com/office/officeart/2005/8/layout/pyramid2"/>
    <dgm:cxn modelId="{1D5237FE-8419-4206-B94D-FD9B05554E27}" type="presParOf" srcId="{184C3720-37EF-4BC9-B7D5-A77EA5E7803F}" destId="{346F24BE-4D23-4523-B675-11FD188180B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753E1-6DC3-44C8-9728-D506EA87E23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42E31-779A-4A32-9CE0-0C9A79370281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+mj-lt"/>
            </a:rPr>
            <a:t>Town Administrator</a:t>
          </a:r>
        </a:p>
        <a:p>
          <a:pPr algn="l"/>
          <a:endParaRPr lang="en-US" sz="2300" dirty="0"/>
        </a:p>
      </dgm:t>
    </dgm:pt>
    <dgm:pt modelId="{F28A4384-640B-4288-8BED-EAC058021E4F}" type="parTrans" cxnId="{2C764B52-078A-46FE-A67C-6A22A0508D73}">
      <dgm:prSet/>
      <dgm:spPr/>
      <dgm:t>
        <a:bodyPr/>
        <a:lstStyle/>
        <a:p>
          <a:endParaRPr lang="en-US"/>
        </a:p>
      </dgm:t>
    </dgm:pt>
    <dgm:pt modelId="{C1A86361-F9BD-42C5-9422-9267D87E362C}" type="sibTrans" cxnId="{2C764B52-078A-46FE-A67C-6A22A0508D73}">
      <dgm:prSet/>
      <dgm:spPr/>
      <dgm:t>
        <a:bodyPr/>
        <a:lstStyle/>
        <a:p>
          <a:endParaRPr lang="en-US"/>
        </a:p>
      </dgm:t>
    </dgm:pt>
    <dgm:pt modelId="{8410D415-5863-4900-BF1C-E5C70B9983BA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Annual</a:t>
          </a:r>
          <a:r>
            <a:rPr lang="en-US" sz="4800" dirty="0" smtClean="0">
              <a:latin typeface="+mj-lt"/>
            </a:rPr>
            <a:t> </a:t>
          </a:r>
          <a:r>
            <a:rPr lang="en-US" sz="2800" dirty="0" smtClean="0">
              <a:latin typeface="+mj-lt"/>
            </a:rPr>
            <a:t>Town Meeting</a:t>
          </a:r>
          <a:endParaRPr lang="en-US" sz="2800" dirty="0">
            <a:latin typeface="+mj-lt"/>
          </a:endParaRPr>
        </a:p>
      </dgm:t>
    </dgm:pt>
    <dgm:pt modelId="{9B71151E-1C84-4B71-8D7C-0B525DE90A68}" type="sibTrans" cxnId="{063AE9A2-94C5-4F69-AB50-19325E099479}">
      <dgm:prSet/>
      <dgm:spPr/>
      <dgm:t>
        <a:bodyPr/>
        <a:lstStyle/>
        <a:p>
          <a:endParaRPr lang="en-US"/>
        </a:p>
      </dgm:t>
    </dgm:pt>
    <dgm:pt modelId="{965714E5-6C48-41DF-A52D-E17B7D0A9E04}" type="parTrans" cxnId="{063AE9A2-94C5-4F69-AB50-19325E099479}">
      <dgm:prSet/>
      <dgm:spPr/>
      <dgm:t>
        <a:bodyPr/>
        <a:lstStyle/>
        <a:p>
          <a:endParaRPr lang="en-US"/>
        </a:p>
      </dgm:t>
    </dgm:pt>
    <dgm:pt modelId="{A1E531C2-D020-4019-A240-6E0F33748188}">
      <dgm:prSet phldrT="[Text]" custT="1"/>
      <dgm:spPr/>
      <dgm:t>
        <a:bodyPr/>
        <a:lstStyle/>
        <a:p>
          <a:endParaRPr lang="en-US" sz="2300" dirty="0" smtClean="0"/>
        </a:p>
        <a:p>
          <a:r>
            <a:rPr lang="en-US" sz="2800" dirty="0" smtClean="0">
              <a:latin typeface="+mj-lt"/>
            </a:rPr>
            <a:t>Town Council/Budget</a:t>
          </a:r>
          <a:r>
            <a:rPr lang="en-US" sz="2300" dirty="0" smtClean="0">
              <a:latin typeface="+mj-lt"/>
            </a:rPr>
            <a:t> </a:t>
          </a:r>
          <a:r>
            <a:rPr lang="en-US" sz="2800" dirty="0" smtClean="0">
              <a:latin typeface="+mj-lt"/>
            </a:rPr>
            <a:t>Committee</a:t>
          </a:r>
        </a:p>
        <a:p>
          <a:r>
            <a:rPr lang="en-US" sz="2300" dirty="0" smtClean="0"/>
            <a:t> </a:t>
          </a:r>
          <a:endParaRPr lang="en-US" sz="2300" dirty="0"/>
        </a:p>
      </dgm:t>
    </dgm:pt>
    <dgm:pt modelId="{76B01C20-D538-432E-A0F8-3CF664FD8A19}" type="sibTrans" cxnId="{C040E3EE-F694-453F-B8EC-6E8E876676C7}">
      <dgm:prSet/>
      <dgm:spPr/>
      <dgm:t>
        <a:bodyPr/>
        <a:lstStyle/>
        <a:p>
          <a:endParaRPr lang="en-US"/>
        </a:p>
      </dgm:t>
    </dgm:pt>
    <dgm:pt modelId="{59E95377-25A2-4AE8-8205-FCB31334BEBF}" type="parTrans" cxnId="{C040E3EE-F694-453F-B8EC-6E8E876676C7}">
      <dgm:prSet/>
      <dgm:spPr/>
      <dgm:t>
        <a:bodyPr/>
        <a:lstStyle/>
        <a:p>
          <a:endParaRPr lang="en-US"/>
        </a:p>
      </dgm:t>
    </dgm:pt>
    <dgm:pt modelId="{363B8D51-D329-4028-A3C7-E1ADEF90210C}" type="pres">
      <dgm:prSet presAssocID="{294753E1-6DC3-44C8-9728-D506EA87E2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F3019-8340-48D2-901B-B7E247590864}" type="pres">
      <dgm:prSet presAssocID="{294753E1-6DC3-44C8-9728-D506EA87E23B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28FA65D1-E16B-4201-87A8-54DC0BAEB520}" type="pres">
      <dgm:prSet presAssocID="{294753E1-6DC3-44C8-9728-D506EA87E23B}" presName="ThreeNodes_1" presStyleLbl="node1" presStyleIdx="0" presStyleCnt="3" custScaleX="75094" custScaleY="74419" custLinFactNeighborX="-1189" custLinFactNeighborY="5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8806B-326C-4E9B-82E5-7F771F5F687E}" type="pres">
      <dgm:prSet presAssocID="{294753E1-6DC3-44C8-9728-D506EA87E23B}" presName="ThreeNodes_2" presStyleLbl="node1" presStyleIdx="1" presStyleCnt="3" custScaleX="75094" custScaleY="74419" custLinFactNeighborX="6258" custLinFactNeighborY="-13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C412B-CC76-4E9B-84CC-29C37345180F}" type="pres">
      <dgm:prSet presAssocID="{294753E1-6DC3-44C8-9728-D506EA87E23B}" presName="ThreeNodes_3" presStyleLbl="node1" presStyleIdx="2" presStyleCnt="3" custScaleX="75094" custScaleY="74419" custLinFactNeighborX="6797" custLinFactNeighborY="-23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20A60-2B5F-40D6-AD80-596E7E8A2D67}" type="pres">
      <dgm:prSet presAssocID="{294753E1-6DC3-44C8-9728-D506EA87E23B}" presName="ThreeConn_1-2" presStyleLbl="fgAccFollowNode1" presStyleIdx="0" presStyleCnt="2" custLinFactNeighborX="-60406" custLinFactNeighborY="-2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D6ACD-20DE-45E7-94F3-020A8AD0FCDF}" type="pres">
      <dgm:prSet presAssocID="{294753E1-6DC3-44C8-9728-D506EA87E23B}" presName="ThreeConn_2-3" presStyleLbl="fgAccFollowNode1" presStyleIdx="1" presStyleCnt="2" custLinFactNeighborX="-24926" custLinFactNeighborY="-29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9CBB3-F9E9-4161-B5C9-B9973358066F}" type="pres">
      <dgm:prSet presAssocID="{294753E1-6DC3-44C8-9728-D506EA87E2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568C-15EE-4641-B63C-2F46A8D91595}" type="pres">
      <dgm:prSet presAssocID="{294753E1-6DC3-44C8-9728-D506EA87E2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22A3-FE7D-41E4-9E69-9BC9BAB256A6}" type="pres">
      <dgm:prSet presAssocID="{294753E1-6DC3-44C8-9728-D506EA87E2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422A2-94AA-4D8E-ACD9-C98CF6176139}" type="presOf" srcId="{60B42E31-779A-4A32-9CE0-0C9A79370281}" destId="{28FA65D1-E16B-4201-87A8-54DC0BAEB520}" srcOrd="0" destOrd="0" presId="urn:microsoft.com/office/officeart/2005/8/layout/vProcess5"/>
    <dgm:cxn modelId="{063AE9A2-94C5-4F69-AB50-19325E099479}" srcId="{294753E1-6DC3-44C8-9728-D506EA87E23B}" destId="{8410D415-5863-4900-BF1C-E5C70B9983BA}" srcOrd="2" destOrd="0" parTransId="{965714E5-6C48-41DF-A52D-E17B7D0A9E04}" sibTransId="{9B71151E-1C84-4B71-8D7C-0B525DE90A68}"/>
    <dgm:cxn modelId="{2C764B52-078A-46FE-A67C-6A22A0508D73}" srcId="{294753E1-6DC3-44C8-9728-D506EA87E23B}" destId="{60B42E31-779A-4A32-9CE0-0C9A79370281}" srcOrd="0" destOrd="0" parTransId="{F28A4384-640B-4288-8BED-EAC058021E4F}" sibTransId="{C1A86361-F9BD-42C5-9422-9267D87E362C}"/>
    <dgm:cxn modelId="{C040E3EE-F694-453F-B8EC-6E8E876676C7}" srcId="{294753E1-6DC3-44C8-9728-D506EA87E23B}" destId="{A1E531C2-D020-4019-A240-6E0F33748188}" srcOrd="1" destOrd="0" parTransId="{59E95377-25A2-4AE8-8205-FCB31334BEBF}" sibTransId="{76B01C20-D538-432E-A0F8-3CF664FD8A19}"/>
    <dgm:cxn modelId="{C188EC14-D4FD-4998-A112-6495C052CDBF}" type="presOf" srcId="{76B01C20-D538-432E-A0F8-3CF664FD8A19}" destId="{A8DD6ACD-20DE-45E7-94F3-020A8AD0FCDF}" srcOrd="0" destOrd="0" presId="urn:microsoft.com/office/officeart/2005/8/layout/vProcess5"/>
    <dgm:cxn modelId="{55009730-36A7-49FB-B493-3CE7B2796225}" type="presOf" srcId="{A1E531C2-D020-4019-A240-6E0F33748188}" destId="{8321568C-15EE-4641-B63C-2F46A8D91595}" srcOrd="1" destOrd="0" presId="urn:microsoft.com/office/officeart/2005/8/layout/vProcess5"/>
    <dgm:cxn modelId="{F8D73BDF-5D8A-4F65-987E-40BB56F04B70}" type="presOf" srcId="{A1E531C2-D020-4019-A240-6E0F33748188}" destId="{1148806B-326C-4E9B-82E5-7F771F5F687E}" srcOrd="0" destOrd="0" presId="urn:microsoft.com/office/officeart/2005/8/layout/vProcess5"/>
    <dgm:cxn modelId="{243B447A-8651-4C0B-B484-709302C65281}" type="presOf" srcId="{294753E1-6DC3-44C8-9728-D506EA87E23B}" destId="{363B8D51-D329-4028-A3C7-E1ADEF90210C}" srcOrd="0" destOrd="0" presId="urn:microsoft.com/office/officeart/2005/8/layout/vProcess5"/>
    <dgm:cxn modelId="{DA95DFEE-DB50-4473-A819-6CF86A5CB376}" type="presOf" srcId="{8410D415-5863-4900-BF1C-E5C70B9983BA}" destId="{1BC922A3-FE7D-41E4-9E69-9BC9BAB256A6}" srcOrd="1" destOrd="0" presId="urn:microsoft.com/office/officeart/2005/8/layout/vProcess5"/>
    <dgm:cxn modelId="{61C0B45F-DAB7-4CFC-AA8E-EBC0B1E84051}" type="presOf" srcId="{C1A86361-F9BD-42C5-9422-9267D87E362C}" destId="{E2D20A60-2B5F-40D6-AD80-596E7E8A2D67}" srcOrd="0" destOrd="0" presId="urn:microsoft.com/office/officeart/2005/8/layout/vProcess5"/>
    <dgm:cxn modelId="{C999192A-1038-4BC1-80CA-AC1254743775}" type="presOf" srcId="{60B42E31-779A-4A32-9CE0-0C9A79370281}" destId="{68B9CBB3-F9E9-4161-B5C9-B9973358066F}" srcOrd="1" destOrd="0" presId="urn:microsoft.com/office/officeart/2005/8/layout/vProcess5"/>
    <dgm:cxn modelId="{C7A0F8F1-0656-4893-A025-D00E9C77AE89}" type="presOf" srcId="{8410D415-5863-4900-BF1C-E5C70B9983BA}" destId="{822C412B-CC76-4E9B-84CC-29C37345180F}" srcOrd="0" destOrd="0" presId="urn:microsoft.com/office/officeart/2005/8/layout/vProcess5"/>
    <dgm:cxn modelId="{F29D0E37-B158-40A1-AD85-EE76F89665FF}" type="presParOf" srcId="{363B8D51-D329-4028-A3C7-E1ADEF90210C}" destId="{E03F3019-8340-48D2-901B-B7E247590864}" srcOrd="0" destOrd="0" presId="urn:microsoft.com/office/officeart/2005/8/layout/vProcess5"/>
    <dgm:cxn modelId="{7FF7D458-52CE-450D-AAF2-78138A454BE6}" type="presParOf" srcId="{363B8D51-D329-4028-A3C7-E1ADEF90210C}" destId="{28FA65D1-E16B-4201-87A8-54DC0BAEB520}" srcOrd="1" destOrd="0" presId="urn:microsoft.com/office/officeart/2005/8/layout/vProcess5"/>
    <dgm:cxn modelId="{C6D23390-DEEE-4A02-AA0A-71EB077C82E9}" type="presParOf" srcId="{363B8D51-D329-4028-A3C7-E1ADEF90210C}" destId="{1148806B-326C-4E9B-82E5-7F771F5F687E}" srcOrd="2" destOrd="0" presId="urn:microsoft.com/office/officeart/2005/8/layout/vProcess5"/>
    <dgm:cxn modelId="{23856F1B-AFB1-4F89-9138-610CF6F167A3}" type="presParOf" srcId="{363B8D51-D329-4028-A3C7-E1ADEF90210C}" destId="{822C412B-CC76-4E9B-84CC-29C37345180F}" srcOrd="3" destOrd="0" presId="urn:microsoft.com/office/officeart/2005/8/layout/vProcess5"/>
    <dgm:cxn modelId="{FB8F0266-F291-410E-9D3C-AF357C23B0C3}" type="presParOf" srcId="{363B8D51-D329-4028-A3C7-E1ADEF90210C}" destId="{E2D20A60-2B5F-40D6-AD80-596E7E8A2D67}" srcOrd="4" destOrd="0" presId="urn:microsoft.com/office/officeart/2005/8/layout/vProcess5"/>
    <dgm:cxn modelId="{C41A5DC0-9FB2-4F61-AF35-ECDF1BFABB7E}" type="presParOf" srcId="{363B8D51-D329-4028-A3C7-E1ADEF90210C}" destId="{A8DD6ACD-20DE-45E7-94F3-020A8AD0FCDF}" srcOrd="5" destOrd="0" presId="urn:microsoft.com/office/officeart/2005/8/layout/vProcess5"/>
    <dgm:cxn modelId="{B2C5C321-6F08-45C6-BF97-6B1DCF0FA9FE}" type="presParOf" srcId="{363B8D51-D329-4028-A3C7-E1ADEF90210C}" destId="{68B9CBB3-F9E9-4161-B5C9-B9973358066F}" srcOrd="6" destOrd="0" presId="urn:microsoft.com/office/officeart/2005/8/layout/vProcess5"/>
    <dgm:cxn modelId="{7FB50C52-707B-4502-9E5A-4B534B28F46D}" type="presParOf" srcId="{363B8D51-D329-4028-A3C7-E1ADEF90210C}" destId="{8321568C-15EE-4641-B63C-2F46A8D91595}" srcOrd="7" destOrd="0" presId="urn:microsoft.com/office/officeart/2005/8/layout/vProcess5"/>
    <dgm:cxn modelId="{231A2EB7-5469-48C2-A235-064E3421BB23}" type="presParOf" srcId="{363B8D51-D329-4028-A3C7-E1ADEF90210C}" destId="{1BC922A3-FE7D-41E4-9E69-9BC9BAB256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12B4A-F8EA-488B-935D-5754060FA7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4CCE7-D605-41A0-BF96-BB6A8400F6F4}">
      <dgm:prSet/>
      <dgm:spPr/>
      <dgm:t>
        <a:bodyPr/>
        <a:lstStyle/>
        <a:p>
          <a:r>
            <a:rPr lang="en-US" i="1" smtClean="0"/>
            <a:t>Capital Equipment</a:t>
          </a:r>
          <a:r>
            <a:rPr lang="en-US" smtClean="0"/>
            <a:t>: </a:t>
          </a:r>
          <a:endParaRPr lang="en-US"/>
        </a:p>
      </dgm:t>
    </dgm:pt>
    <dgm:pt modelId="{0CB53E91-AD30-4D0D-9500-87F801948631}" type="parTrans" cxnId="{990C503D-79B7-445F-B47F-CA406E7AFB8E}">
      <dgm:prSet/>
      <dgm:spPr/>
      <dgm:t>
        <a:bodyPr/>
        <a:lstStyle/>
        <a:p>
          <a:endParaRPr lang="en-US"/>
        </a:p>
      </dgm:t>
    </dgm:pt>
    <dgm:pt modelId="{CEE3F558-54EC-4B31-82B0-9B1ACAF6B73B}" type="sibTrans" cxnId="{990C503D-79B7-445F-B47F-CA406E7AFB8E}">
      <dgm:prSet/>
      <dgm:spPr/>
      <dgm:t>
        <a:bodyPr/>
        <a:lstStyle/>
        <a:p>
          <a:endParaRPr lang="en-US"/>
        </a:p>
      </dgm:t>
    </dgm:pt>
    <dgm:pt modelId="{B79229FA-957E-4142-95A6-CCB91F11EB1C}">
      <dgm:prSet/>
      <dgm:spPr/>
      <dgm:t>
        <a:bodyPr/>
        <a:lstStyle/>
        <a:p>
          <a:r>
            <a:rPr lang="en-US" dirty="0" smtClean="0"/>
            <a:t>Capital Equipment is defined as the purchase of a tangible item that is non-reoccurring; has a useful life of more than three (3) years; and an aggregate cost of at least $10,000. </a:t>
          </a:r>
          <a:endParaRPr lang="en-US" dirty="0"/>
        </a:p>
      </dgm:t>
    </dgm:pt>
    <dgm:pt modelId="{EA15D9CB-2B80-46B7-862D-4C7F47AFD7D0}" type="parTrans" cxnId="{4D49FBF5-60FC-44EE-896B-170CBED91BC4}">
      <dgm:prSet/>
      <dgm:spPr/>
      <dgm:t>
        <a:bodyPr/>
        <a:lstStyle/>
        <a:p>
          <a:endParaRPr lang="en-US"/>
        </a:p>
      </dgm:t>
    </dgm:pt>
    <dgm:pt modelId="{299A0880-ECE1-49EA-9139-6F171A412B19}" type="sibTrans" cxnId="{4D49FBF5-60FC-44EE-896B-170CBED91BC4}">
      <dgm:prSet/>
      <dgm:spPr/>
      <dgm:t>
        <a:bodyPr/>
        <a:lstStyle/>
        <a:p>
          <a:endParaRPr lang="en-US"/>
        </a:p>
      </dgm:t>
    </dgm:pt>
    <dgm:pt modelId="{B2FE4E2A-CD0B-487D-AB0E-8D7F76DDB37E}">
      <dgm:prSet/>
      <dgm:spPr/>
      <dgm:t>
        <a:bodyPr/>
        <a:lstStyle/>
        <a:p>
          <a:r>
            <a:rPr lang="en-US" i="1" smtClean="0"/>
            <a:t>Capital Improvement Project: </a:t>
          </a:r>
          <a:endParaRPr lang="en-US"/>
        </a:p>
      </dgm:t>
    </dgm:pt>
    <dgm:pt modelId="{BC253728-7B26-458E-803E-271A0818C7F8}" type="parTrans" cxnId="{8EA1BE32-2D94-4621-8550-15E1F4BD9281}">
      <dgm:prSet/>
      <dgm:spPr/>
      <dgm:t>
        <a:bodyPr/>
        <a:lstStyle/>
        <a:p>
          <a:endParaRPr lang="en-US"/>
        </a:p>
      </dgm:t>
    </dgm:pt>
    <dgm:pt modelId="{9875D080-7AAC-4FDE-812F-15F628C2AFD2}" type="sibTrans" cxnId="{8EA1BE32-2D94-4621-8550-15E1F4BD9281}">
      <dgm:prSet/>
      <dgm:spPr/>
      <dgm:t>
        <a:bodyPr/>
        <a:lstStyle/>
        <a:p>
          <a:endParaRPr lang="en-US"/>
        </a:p>
      </dgm:t>
    </dgm:pt>
    <dgm:pt modelId="{013F6474-3D2C-4D8A-8236-2895A172B5FE}">
      <dgm:prSet/>
      <dgm:spPr/>
      <dgm:t>
        <a:bodyPr/>
        <a:lstStyle/>
        <a:p>
          <a:r>
            <a:rPr lang="en-US" dirty="0" smtClean="0"/>
            <a:t>Capital Improvement Project is defined as a project undertaken to enhance the infrastructure and public facilities of </a:t>
          </a:r>
          <a:r>
            <a:rPr lang="en-US" dirty="0" err="1" smtClean="0"/>
            <a:t>Newmarket</a:t>
          </a:r>
          <a:r>
            <a:rPr lang="en-US" dirty="0" smtClean="0"/>
            <a:t>. It has a useful life of more than 10 years and costs at least $50,000.</a:t>
          </a:r>
          <a:endParaRPr lang="en-US" dirty="0"/>
        </a:p>
      </dgm:t>
    </dgm:pt>
    <dgm:pt modelId="{31238188-E888-437E-9852-94A3F557C2E9}" type="parTrans" cxnId="{19BDB1C1-18C3-40A6-A3FE-51E6BF1B930B}">
      <dgm:prSet/>
      <dgm:spPr/>
      <dgm:t>
        <a:bodyPr/>
        <a:lstStyle/>
        <a:p>
          <a:endParaRPr lang="en-US"/>
        </a:p>
      </dgm:t>
    </dgm:pt>
    <dgm:pt modelId="{0B473B4D-CEAD-443F-BD8C-23CA3F594B4E}" type="sibTrans" cxnId="{19BDB1C1-18C3-40A6-A3FE-51E6BF1B930B}">
      <dgm:prSet/>
      <dgm:spPr/>
      <dgm:t>
        <a:bodyPr/>
        <a:lstStyle/>
        <a:p>
          <a:endParaRPr lang="en-US"/>
        </a:p>
      </dgm:t>
    </dgm:pt>
    <dgm:pt modelId="{F82691C1-7847-4AF9-BD9B-38C922C023E9}">
      <dgm:prSet/>
      <dgm:spPr/>
      <dgm:t>
        <a:bodyPr/>
        <a:lstStyle/>
        <a:p>
          <a:endParaRPr lang="en-US" dirty="0"/>
        </a:p>
      </dgm:t>
    </dgm:pt>
    <dgm:pt modelId="{65FD2255-6FEF-4031-BCB7-5C4E0D7450B9}" type="parTrans" cxnId="{4C452E78-8753-46AF-9F45-86B7EA923322}">
      <dgm:prSet/>
      <dgm:spPr/>
      <dgm:t>
        <a:bodyPr/>
        <a:lstStyle/>
        <a:p>
          <a:endParaRPr lang="en-US"/>
        </a:p>
      </dgm:t>
    </dgm:pt>
    <dgm:pt modelId="{9EB4B3AB-0869-4E72-887A-FE796BBF451E}" type="sibTrans" cxnId="{4C452E78-8753-46AF-9F45-86B7EA923322}">
      <dgm:prSet/>
      <dgm:spPr/>
      <dgm:t>
        <a:bodyPr/>
        <a:lstStyle/>
        <a:p>
          <a:endParaRPr lang="en-US"/>
        </a:p>
      </dgm:t>
    </dgm:pt>
    <dgm:pt modelId="{9953B8D0-C7B1-4392-974F-CE7C7B007752}" type="pres">
      <dgm:prSet presAssocID="{43A12B4A-F8EA-488B-935D-5754060FA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60521-B647-44BE-A8FC-41210DEB755A}" type="pres">
      <dgm:prSet presAssocID="{3D34CCE7-D605-41A0-BF96-BB6A8400F6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E17AC-37CD-4B53-806A-8E8B27A7E5B3}" type="pres">
      <dgm:prSet presAssocID="{3D34CCE7-D605-41A0-BF96-BB6A8400F6F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59DCB-6451-4492-912D-CBDE9885C396}" type="pres">
      <dgm:prSet presAssocID="{B2FE4E2A-CD0B-487D-AB0E-8D7F76DDB3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47554-BB68-4C03-A157-A10A1AF2596B}" type="pres">
      <dgm:prSet presAssocID="{B2FE4E2A-CD0B-487D-AB0E-8D7F76DDB37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B5BED-307C-4E15-8C61-C02C45B1C3D5}" type="presOf" srcId="{B2FE4E2A-CD0B-487D-AB0E-8D7F76DDB37E}" destId="{2A859DCB-6451-4492-912D-CBDE9885C396}" srcOrd="0" destOrd="0" presId="urn:microsoft.com/office/officeart/2005/8/layout/vList2"/>
    <dgm:cxn modelId="{4C452E78-8753-46AF-9F45-86B7EA923322}" srcId="{3D34CCE7-D605-41A0-BF96-BB6A8400F6F4}" destId="{F82691C1-7847-4AF9-BD9B-38C922C023E9}" srcOrd="1" destOrd="0" parTransId="{65FD2255-6FEF-4031-BCB7-5C4E0D7450B9}" sibTransId="{9EB4B3AB-0869-4E72-887A-FE796BBF451E}"/>
    <dgm:cxn modelId="{990C503D-79B7-445F-B47F-CA406E7AFB8E}" srcId="{43A12B4A-F8EA-488B-935D-5754060FA752}" destId="{3D34CCE7-D605-41A0-BF96-BB6A8400F6F4}" srcOrd="0" destOrd="0" parTransId="{0CB53E91-AD30-4D0D-9500-87F801948631}" sibTransId="{CEE3F558-54EC-4B31-82B0-9B1ACAF6B73B}"/>
    <dgm:cxn modelId="{4D49FBF5-60FC-44EE-896B-170CBED91BC4}" srcId="{3D34CCE7-D605-41A0-BF96-BB6A8400F6F4}" destId="{B79229FA-957E-4142-95A6-CCB91F11EB1C}" srcOrd="0" destOrd="0" parTransId="{EA15D9CB-2B80-46B7-862D-4C7F47AFD7D0}" sibTransId="{299A0880-ECE1-49EA-9139-6F171A412B19}"/>
    <dgm:cxn modelId="{45140390-5E13-4A85-88B8-C02A44D0145F}" type="presOf" srcId="{013F6474-3D2C-4D8A-8236-2895A172B5FE}" destId="{FF647554-BB68-4C03-A157-A10A1AF2596B}" srcOrd="0" destOrd="0" presId="urn:microsoft.com/office/officeart/2005/8/layout/vList2"/>
    <dgm:cxn modelId="{19BDB1C1-18C3-40A6-A3FE-51E6BF1B930B}" srcId="{B2FE4E2A-CD0B-487D-AB0E-8D7F76DDB37E}" destId="{013F6474-3D2C-4D8A-8236-2895A172B5FE}" srcOrd="0" destOrd="0" parTransId="{31238188-E888-437E-9852-94A3F557C2E9}" sibTransId="{0B473B4D-CEAD-443F-BD8C-23CA3F594B4E}"/>
    <dgm:cxn modelId="{A5932B98-4AEE-4C2F-BC42-1F33549A742A}" type="presOf" srcId="{43A12B4A-F8EA-488B-935D-5754060FA752}" destId="{9953B8D0-C7B1-4392-974F-CE7C7B007752}" srcOrd="0" destOrd="0" presId="urn:microsoft.com/office/officeart/2005/8/layout/vList2"/>
    <dgm:cxn modelId="{D9FBEA56-B564-43A9-A719-AEC308C3DFAF}" type="presOf" srcId="{3D34CCE7-D605-41A0-BF96-BB6A8400F6F4}" destId="{C1660521-B647-44BE-A8FC-41210DEB755A}" srcOrd="0" destOrd="0" presId="urn:microsoft.com/office/officeart/2005/8/layout/vList2"/>
    <dgm:cxn modelId="{8EA1BE32-2D94-4621-8550-15E1F4BD9281}" srcId="{43A12B4A-F8EA-488B-935D-5754060FA752}" destId="{B2FE4E2A-CD0B-487D-AB0E-8D7F76DDB37E}" srcOrd="1" destOrd="0" parTransId="{BC253728-7B26-458E-803E-271A0818C7F8}" sibTransId="{9875D080-7AAC-4FDE-812F-15F628C2AFD2}"/>
    <dgm:cxn modelId="{1E9F5773-E4E6-4D38-8806-A69FD1ECA34C}" type="presOf" srcId="{B79229FA-957E-4142-95A6-CCB91F11EB1C}" destId="{3A2E17AC-37CD-4B53-806A-8E8B27A7E5B3}" srcOrd="0" destOrd="0" presId="urn:microsoft.com/office/officeart/2005/8/layout/vList2"/>
    <dgm:cxn modelId="{E8D2274A-767C-46B4-A4DC-67672CD8905F}" type="presOf" srcId="{F82691C1-7847-4AF9-BD9B-38C922C023E9}" destId="{3A2E17AC-37CD-4B53-806A-8E8B27A7E5B3}" srcOrd="0" destOrd="1" presId="urn:microsoft.com/office/officeart/2005/8/layout/vList2"/>
    <dgm:cxn modelId="{7506C044-5750-490B-864F-ECFFC974B171}" type="presParOf" srcId="{9953B8D0-C7B1-4392-974F-CE7C7B007752}" destId="{C1660521-B647-44BE-A8FC-41210DEB755A}" srcOrd="0" destOrd="0" presId="urn:microsoft.com/office/officeart/2005/8/layout/vList2"/>
    <dgm:cxn modelId="{DEA18E4E-BEBC-4D7B-A32F-964961059600}" type="presParOf" srcId="{9953B8D0-C7B1-4392-974F-CE7C7B007752}" destId="{3A2E17AC-37CD-4B53-806A-8E8B27A7E5B3}" srcOrd="1" destOrd="0" presId="urn:microsoft.com/office/officeart/2005/8/layout/vList2"/>
    <dgm:cxn modelId="{8F517846-E7FF-42EF-8C70-27DEF5D051E2}" type="presParOf" srcId="{9953B8D0-C7B1-4392-974F-CE7C7B007752}" destId="{2A859DCB-6451-4492-912D-CBDE9885C396}" srcOrd="2" destOrd="0" presId="urn:microsoft.com/office/officeart/2005/8/layout/vList2"/>
    <dgm:cxn modelId="{6A7BAC01-99A1-480F-9A7C-0124A9772142}" type="presParOf" srcId="{9953B8D0-C7B1-4392-974F-CE7C7B007752}" destId="{FF647554-BB68-4C03-A157-A10A1AF2596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753E1-6DC3-44C8-9728-D506EA87E23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42E31-779A-4A32-9CE0-0C9A79370281}">
      <dgm:prSet phldrT="[Text]" custT="1"/>
      <dgm:spPr/>
      <dgm:t>
        <a:bodyPr/>
        <a:lstStyle/>
        <a:p>
          <a:endParaRPr lang="en-US" sz="2800" baseline="0" dirty="0" smtClean="0">
            <a:latin typeface="+mj-lt"/>
          </a:endParaRPr>
        </a:p>
        <a:p>
          <a:r>
            <a:rPr lang="en-US" sz="2800" baseline="0" dirty="0" smtClean="0">
              <a:latin typeface="+mj-lt"/>
            </a:rPr>
            <a:t>Planning/Town Departments</a:t>
          </a:r>
        </a:p>
        <a:p>
          <a:endParaRPr lang="en-US" sz="2400" dirty="0"/>
        </a:p>
      </dgm:t>
    </dgm:pt>
    <dgm:pt modelId="{F28A4384-640B-4288-8BED-EAC058021E4F}" type="parTrans" cxnId="{2C764B52-078A-46FE-A67C-6A22A0508D73}">
      <dgm:prSet/>
      <dgm:spPr/>
      <dgm:t>
        <a:bodyPr/>
        <a:lstStyle/>
        <a:p>
          <a:endParaRPr lang="en-US"/>
        </a:p>
      </dgm:t>
    </dgm:pt>
    <dgm:pt modelId="{C1A86361-F9BD-42C5-9422-9267D87E362C}" type="sibTrans" cxnId="{2C764B52-078A-46FE-A67C-6A22A0508D73}">
      <dgm:prSet/>
      <dgm:spPr/>
      <dgm:t>
        <a:bodyPr/>
        <a:lstStyle/>
        <a:p>
          <a:endParaRPr lang="en-US"/>
        </a:p>
      </dgm:t>
    </dgm:pt>
    <dgm:pt modelId="{A1E531C2-D020-4019-A240-6E0F33748188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CIP Committee </a:t>
          </a:r>
          <a:endParaRPr lang="en-US" sz="2800" dirty="0">
            <a:latin typeface="+mj-lt"/>
          </a:endParaRPr>
        </a:p>
      </dgm:t>
    </dgm:pt>
    <dgm:pt modelId="{59E95377-25A2-4AE8-8205-FCB31334BEBF}" type="parTrans" cxnId="{C040E3EE-F694-453F-B8EC-6E8E876676C7}">
      <dgm:prSet/>
      <dgm:spPr/>
      <dgm:t>
        <a:bodyPr/>
        <a:lstStyle/>
        <a:p>
          <a:endParaRPr lang="en-US"/>
        </a:p>
      </dgm:t>
    </dgm:pt>
    <dgm:pt modelId="{76B01C20-D538-432E-A0F8-3CF664FD8A19}" type="sibTrans" cxnId="{C040E3EE-F694-453F-B8EC-6E8E876676C7}">
      <dgm:prSet/>
      <dgm:spPr/>
      <dgm:t>
        <a:bodyPr/>
        <a:lstStyle/>
        <a:p>
          <a:endParaRPr lang="en-US"/>
        </a:p>
      </dgm:t>
    </dgm:pt>
    <dgm:pt modelId="{8410D415-5863-4900-BF1C-E5C70B9983BA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 smtClean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 smtClean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latin typeface="+mj-lt"/>
            </a:rPr>
            <a:t>Town Administrator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965714E5-6C48-41DF-A52D-E17B7D0A9E04}" type="parTrans" cxnId="{063AE9A2-94C5-4F69-AB50-19325E099479}">
      <dgm:prSet/>
      <dgm:spPr/>
      <dgm:t>
        <a:bodyPr/>
        <a:lstStyle/>
        <a:p>
          <a:endParaRPr lang="en-US"/>
        </a:p>
      </dgm:t>
    </dgm:pt>
    <dgm:pt modelId="{9B71151E-1C84-4B71-8D7C-0B525DE90A68}" type="sibTrans" cxnId="{063AE9A2-94C5-4F69-AB50-19325E099479}">
      <dgm:prSet/>
      <dgm:spPr/>
      <dgm:t>
        <a:bodyPr/>
        <a:lstStyle/>
        <a:p>
          <a:endParaRPr lang="en-US"/>
        </a:p>
      </dgm:t>
    </dgm:pt>
    <dgm:pt modelId="{363B8D51-D329-4028-A3C7-E1ADEF90210C}" type="pres">
      <dgm:prSet presAssocID="{294753E1-6DC3-44C8-9728-D506EA87E2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F3019-8340-48D2-901B-B7E247590864}" type="pres">
      <dgm:prSet presAssocID="{294753E1-6DC3-44C8-9728-D506EA87E23B}" presName="dummyMaxCanvas" presStyleCnt="0">
        <dgm:presLayoutVars/>
      </dgm:prSet>
      <dgm:spPr/>
    </dgm:pt>
    <dgm:pt modelId="{28FA65D1-E16B-4201-87A8-54DC0BAEB520}" type="pres">
      <dgm:prSet presAssocID="{294753E1-6DC3-44C8-9728-D506EA87E23B}" presName="ThreeNodes_1" presStyleLbl="node1" presStyleIdx="0" presStyleCnt="3" custLinFactNeighborX="1634" custLinFactNeighborY="3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8806B-326C-4E9B-82E5-7F771F5F687E}" type="pres">
      <dgm:prSet presAssocID="{294753E1-6DC3-44C8-9728-D506EA87E23B}" presName="ThreeNodes_2" presStyleLbl="node1" presStyleIdx="1" presStyleCnt="3" custScaleX="100137" custLinFactNeighborX="2439" custLinFactNeighborY="5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C412B-CC76-4E9B-84CC-29C37345180F}" type="pres">
      <dgm:prSet presAssocID="{294753E1-6DC3-44C8-9728-D506EA87E23B}" presName="ThreeNodes_3" presStyleLbl="node1" presStyleIdx="2" presStyleCnt="3" custLinFactNeighborX="0" custLinFactNeighborY="15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20A60-2B5F-40D6-AD80-596E7E8A2D67}" type="pres">
      <dgm:prSet presAssocID="{294753E1-6DC3-44C8-9728-D506EA87E23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D6ACD-20DE-45E7-94F3-020A8AD0FCDF}" type="pres">
      <dgm:prSet presAssocID="{294753E1-6DC3-44C8-9728-D506EA87E23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9CBB3-F9E9-4161-B5C9-B9973358066F}" type="pres">
      <dgm:prSet presAssocID="{294753E1-6DC3-44C8-9728-D506EA87E2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568C-15EE-4641-B63C-2F46A8D91595}" type="pres">
      <dgm:prSet presAssocID="{294753E1-6DC3-44C8-9728-D506EA87E2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22A3-FE7D-41E4-9E69-9BC9BAB256A6}" type="pres">
      <dgm:prSet presAssocID="{294753E1-6DC3-44C8-9728-D506EA87E2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401C3-802E-4ADC-B50B-1C37B6EDDC83}" type="presOf" srcId="{C1A86361-F9BD-42C5-9422-9267D87E362C}" destId="{E2D20A60-2B5F-40D6-AD80-596E7E8A2D67}" srcOrd="0" destOrd="0" presId="urn:microsoft.com/office/officeart/2005/8/layout/vProcess5"/>
    <dgm:cxn modelId="{DE9E197E-6B03-4D0B-BC68-EF99B6D9D808}" type="presOf" srcId="{8410D415-5863-4900-BF1C-E5C70B9983BA}" destId="{822C412B-CC76-4E9B-84CC-29C37345180F}" srcOrd="0" destOrd="0" presId="urn:microsoft.com/office/officeart/2005/8/layout/vProcess5"/>
    <dgm:cxn modelId="{063AE9A2-94C5-4F69-AB50-19325E099479}" srcId="{294753E1-6DC3-44C8-9728-D506EA87E23B}" destId="{8410D415-5863-4900-BF1C-E5C70B9983BA}" srcOrd="2" destOrd="0" parTransId="{965714E5-6C48-41DF-A52D-E17B7D0A9E04}" sibTransId="{9B71151E-1C84-4B71-8D7C-0B525DE90A68}"/>
    <dgm:cxn modelId="{2C764B52-078A-46FE-A67C-6A22A0508D73}" srcId="{294753E1-6DC3-44C8-9728-D506EA87E23B}" destId="{60B42E31-779A-4A32-9CE0-0C9A79370281}" srcOrd="0" destOrd="0" parTransId="{F28A4384-640B-4288-8BED-EAC058021E4F}" sibTransId="{C1A86361-F9BD-42C5-9422-9267D87E362C}"/>
    <dgm:cxn modelId="{C040E3EE-F694-453F-B8EC-6E8E876676C7}" srcId="{294753E1-6DC3-44C8-9728-D506EA87E23B}" destId="{A1E531C2-D020-4019-A240-6E0F33748188}" srcOrd="1" destOrd="0" parTransId="{59E95377-25A2-4AE8-8205-FCB31334BEBF}" sibTransId="{76B01C20-D538-432E-A0F8-3CF664FD8A19}"/>
    <dgm:cxn modelId="{995557A5-A5BA-46AA-A748-6FC7F98E5B78}" type="presOf" srcId="{76B01C20-D538-432E-A0F8-3CF664FD8A19}" destId="{A8DD6ACD-20DE-45E7-94F3-020A8AD0FCDF}" srcOrd="0" destOrd="0" presId="urn:microsoft.com/office/officeart/2005/8/layout/vProcess5"/>
    <dgm:cxn modelId="{A2BD67CD-7CAB-46A6-A0A2-7F6DE5B4D63B}" type="presOf" srcId="{A1E531C2-D020-4019-A240-6E0F33748188}" destId="{8321568C-15EE-4641-B63C-2F46A8D91595}" srcOrd="1" destOrd="0" presId="urn:microsoft.com/office/officeart/2005/8/layout/vProcess5"/>
    <dgm:cxn modelId="{FE413B67-0184-4632-AA6A-F64B5A0077DF}" type="presOf" srcId="{294753E1-6DC3-44C8-9728-D506EA87E23B}" destId="{363B8D51-D329-4028-A3C7-E1ADEF90210C}" srcOrd="0" destOrd="0" presId="urn:microsoft.com/office/officeart/2005/8/layout/vProcess5"/>
    <dgm:cxn modelId="{06259307-6439-4C66-9ED4-E3AD72F66E48}" type="presOf" srcId="{60B42E31-779A-4A32-9CE0-0C9A79370281}" destId="{68B9CBB3-F9E9-4161-B5C9-B9973358066F}" srcOrd="1" destOrd="0" presId="urn:microsoft.com/office/officeart/2005/8/layout/vProcess5"/>
    <dgm:cxn modelId="{D6751295-77B1-48D0-B98C-552B6B54E5FC}" type="presOf" srcId="{A1E531C2-D020-4019-A240-6E0F33748188}" destId="{1148806B-326C-4E9B-82E5-7F771F5F687E}" srcOrd="0" destOrd="0" presId="urn:microsoft.com/office/officeart/2005/8/layout/vProcess5"/>
    <dgm:cxn modelId="{E18C1A4D-F3A2-4249-93D3-2368680A8C7C}" type="presOf" srcId="{60B42E31-779A-4A32-9CE0-0C9A79370281}" destId="{28FA65D1-E16B-4201-87A8-54DC0BAEB520}" srcOrd="0" destOrd="0" presId="urn:microsoft.com/office/officeart/2005/8/layout/vProcess5"/>
    <dgm:cxn modelId="{B26A5C63-C8B2-4175-9E0E-F4D128D5A0F1}" type="presOf" srcId="{8410D415-5863-4900-BF1C-E5C70B9983BA}" destId="{1BC922A3-FE7D-41E4-9E69-9BC9BAB256A6}" srcOrd="1" destOrd="0" presId="urn:microsoft.com/office/officeart/2005/8/layout/vProcess5"/>
    <dgm:cxn modelId="{FEBAEEB1-691E-4AA7-8BF0-995DA739D61B}" type="presParOf" srcId="{363B8D51-D329-4028-A3C7-E1ADEF90210C}" destId="{E03F3019-8340-48D2-901B-B7E247590864}" srcOrd="0" destOrd="0" presId="urn:microsoft.com/office/officeart/2005/8/layout/vProcess5"/>
    <dgm:cxn modelId="{4333B450-2030-4CBF-BF20-7B0078AE56C0}" type="presParOf" srcId="{363B8D51-D329-4028-A3C7-E1ADEF90210C}" destId="{28FA65D1-E16B-4201-87A8-54DC0BAEB520}" srcOrd="1" destOrd="0" presId="urn:microsoft.com/office/officeart/2005/8/layout/vProcess5"/>
    <dgm:cxn modelId="{9BA80BA4-D05F-4FEC-BC8A-F0471EC3E485}" type="presParOf" srcId="{363B8D51-D329-4028-A3C7-E1ADEF90210C}" destId="{1148806B-326C-4E9B-82E5-7F771F5F687E}" srcOrd="2" destOrd="0" presId="urn:microsoft.com/office/officeart/2005/8/layout/vProcess5"/>
    <dgm:cxn modelId="{9F0BC877-18E9-4324-AABD-22FE06FBCD3D}" type="presParOf" srcId="{363B8D51-D329-4028-A3C7-E1ADEF90210C}" destId="{822C412B-CC76-4E9B-84CC-29C37345180F}" srcOrd="3" destOrd="0" presId="urn:microsoft.com/office/officeart/2005/8/layout/vProcess5"/>
    <dgm:cxn modelId="{F18989C8-E6DC-4255-83C2-191DF525DC31}" type="presParOf" srcId="{363B8D51-D329-4028-A3C7-E1ADEF90210C}" destId="{E2D20A60-2B5F-40D6-AD80-596E7E8A2D67}" srcOrd="4" destOrd="0" presId="urn:microsoft.com/office/officeart/2005/8/layout/vProcess5"/>
    <dgm:cxn modelId="{0ED349CB-FF0D-430F-ADE5-455EFBEEA320}" type="presParOf" srcId="{363B8D51-D329-4028-A3C7-E1ADEF90210C}" destId="{A8DD6ACD-20DE-45E7-94F3-020A8AD0FCDF}" srcOrd="5" destOrd="0" presId="urn:microsoft.com/office/officeart/2005/8/layout/vProcess5"/>
    <dgm:cxn modelId="{EAAEADD0-04F0-4DDC-86EF-4BBE93BF2159}" type="presParOf" srcId="{363B8D51-D329-4028-A3C7-E1ADEF90210C}" destId="{68B9CBB3-F9E9-4161-B5C9-B9973358066F}" srcOrd="6" destOrd="0" presId="urn:microsoft.com/office/officeart/2005/8/layout/vProcess5"/>
    <dgm:cxn modelId="{40B5AC88-DF9D-40AD-9000-A00B893CBBA1}" type="presParOf" srcId="{363B8D51-D329-4028-A3C7-E1ADEF90210C}" destId="{8321568C-15EE-4641-B63C-2F46A8D91595}" srcOrd="7" destOrd="0" presId="urn:microsoft.com/office/officeart/2005/8/layout/vProcess5"/>
    <dgm:cxn modelId="{EAFB20A6-6474-4B7E-A131-621EA4361F7D}" type="presParOf" srcId="{363B8D51-D329-4028-A3C7-E1ADEF90210C}" destId="{1BC922A3-FE7D-41E4-9E69-9BC9BAB256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10/11/2017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10/11/2017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5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4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0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6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8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7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5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Newmarket’s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Capital Improvement Program (CIP)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+mj-lt"/>
              </a:rPr>
              <a:t>Planning</a:t>
            </a:r>
            <a:r>
              <a:rPr lang="en-US" dirty="0" smtClean="0"/>
              <a:t> </a:t>
            </a:r>
            <a:r>
              <a:rPr lang="en-US" sz="2800" dirty="0" smtClean="0">
                <a:latin typeface="+mj-lt"/>
              </a:rPr>
              <a:t>for </a:t>
            </a:r>
            <a:r>
              <a:rPr lang="en-US" sz="2800" dirty="0" err="1" smtClean="0">
                <a:latin typeface="+mj-lt"/>
              </a:rPr>
              <a:t>Newmarket’s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486400"/>
            <a:ext cx="10971372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Prioritization of  CIP Projects</a:t>
            </a:r>
            <a:br>
              <a:rPr lang="en-US" sz="4400" dirty="0" smtClean="0"/>
            </a:b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44071601"/>
              </p:ext>
            </p:extLst>
          </p:nvPr>
        </p:nvGraphicFramePr>
        <p:xfrm>
          <a:off x="760412" y="609600"/>
          <a:ext cx="1082040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3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66500">
              <a:srgbClr val="BADED3"/>
            </a:gs>
            <a:gs pos="33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91" y="5257800"/>
            <a:ext cx="10439560" cy="838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RSA 674: 7: Preparation of the CIP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41412" y="504647"/>
            <a:ext cx="10287000" cy="4190999"/>
          </a:xfrm>
        </p:spPr>
        <p:txBody>
          <a:bodyPr>
            <a:normAutofit/>
          </a:bodyPr>
          <a:lstStyle/>
          <a:p>
            <a:pPr marL="330200" lvl="1" indent="0">
              <a:buNone/>
            </a:pP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strives for an annual level of capital expenditures that provides an affordable level of local tax expenditures to keep the tax rate relatively stabile</a:t>
            </a:r>
            <a:endParaRPr lang="en-US" sz="3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2812" y="3178576"/>
            <a:ext cx="10857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</a:rPr>
              <a:t>requires  a </a:t>
            </a:r>
            <a:r>
              <a:rPr lang="en-US" sz="3600" dirty="0">
                <a:latin typeface="Cambria" panose="02040503050406030204" pitchFamily="18" charset="0"/>
              </a:rPr>
              <a:t>review the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Capital Improvements Plan </a:t>
            </a:r>
            <a:r>
              <a:rPr lang="en-US" sz="3600" dirty="0" smtClean="0">
                <a:latin typeface="Cambria" panose="02040503050406030204" pitchFamily="18" charset="0"/>
              </a:rPr>
              <a:t>in relation </a:t>
            </a:r>
            <a:r>
              <a:rPr lang="en-US" sz="3600" dirty="0">
                <a:latin typeface="Cambria" panose="02040503050406030204" pitchFamily="18" charset="0"/>
              </a:rPr>
              <a:t>to the goals and recommendations of the Town’s Master </a:t>
            </a:r>
            <a:r>
              <a:rPr lang="en-US" sz="3600" dirty="0" smtClean="0">
                <a:latin typeface="Cambria" panose="02040503050406030204" pitchFamily="18" charset="0"/>
              </a:rPr>
              <a:t>Plan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3" y="457200"/>
            <a:ext cx="3962400" cy="3886200"/>
          </a:xfrm>
        </p:spPr>
        <p:txBody>
          <a:bodyPr/>
          <a:lstStyle/>
          <a:p>
            <a:pPr algn="ctr"/>
            <a:r>
              <a:rPr lang="en-US" sz="4000" dirty="0" smtClean="0"/>
              <a:t>The CIP is part of the Town’s Budget Process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760411" y="5219700"/>
            <a:ext cx="3962400" cy="762000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22813" y="304800"/>
          <a:ext cx="7162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9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029200"/>
            <a:ext cx="10971372" cy="1066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RSA 674:8 Consideration by Town Council and 			Budget Committee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3" y="607541"/>
            <a:ext cx="10287000" cy="4190999"/>
          </a:xfrm>
        </p:spPr>
        <p:txBody>
          <a:bodyPr>
            <a:normAutofit lnSpcReduction="10000"/>
          </a:bodyPr>
          <a:lstStyle/>
          <a:p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The CIP committee submits its recommendations for current year to the Town Council and the Budget </a:t>
            </a:r>
            <a:r>
              <a:rPr lang="en-US" sz="3600" dirty="0">
                <a:latin typeface="+mj-lt"/>
              </a:rPr>
              <a:t>C</a:t>
            </a:r>
            <a:r>
              <a:rPr lang="en-US" sz="3600" dirty="0" smtClean="0">
                <a:latin typeface="+mj-lt"/>
              </a:rPr>
              <a:t>ommittee as part of the annual budget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process.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The CIP is advisory. </a:t>
            </a:r>
          </a:p>
        </p:txBody>
      </p:sp>
    </p:spTree>
    <p:extLst>
      <p:ext uri="{BB962C8B-B14F-4D97-AF65-F5344CB8AC3E}">
        <p14:creationId xmlns:p14="http://schemas.microsoft.com/office/powerpoint/2010/main" val="39286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RSA 674: 21 Impact Fees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51627" y="888125"/>
            <a:ext cx="10287000" cy="41909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In order for a municipality to adopt an impact fee ordinance, it must have enacted a CIP pursuant to RSA 674:5-7</a:t>
            </a:r>
          </a:p>
          <a:p>
            <a:r>
              <a:rPr lang="en-US" sz="3200" dirty="0" smtClean="0">
                <a:latin typeface="+mj-lt"/>
              </a:rPr>
              <a:t>are charged to recover the costs of capital improvements that are necessitated by new development</a:t>
            </a:r>
          </a:p>
          <a:p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Newmarket</a:t>
            </a:r>
            <a:r>
              <a:rPr lang="en-US" sz="3200" dirty="0" smtClean="0">
                <a:latin typeface="+mj-lt"/>
              </a:rPr>
              <a:t> charges impact fees for recreation, public school and water and sewer facilities.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4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 smtClean="0"/>
              <a:t>Newmarket</a:t>
            </a:r>
            <a:r>
              <a:rPr lang="en-US" sz="4000" dirty="0" smtClean="0"/>
              <a:t> </a:t>
            </a:r>
            <a:r>
              <a:rPr lang="en-US" sz="4000" dirty="0"/>
              <a:t>Town </a:t>
            </a:r>
            <a:r>
              <a:rPr lang="en-US" sz="4000" dirty="0" smtClean="0"/>
              <a:t>Charter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Establishes the Capital Improvement Program (CIP) Committee</a:t>
            </a:r>
          </a:p>
          <a:p>
            <a:pPr lvl="2"/>
            <a:r>
              <a:rPr lang="en-US" sz="3200" dirty="0">
                <a:latin typeface="+mj-lt"/>
              </a:rPr>
              <a:t>Town Council (Regular and Alternate)</a:t>
            </a:r>
          </a:p>
          <a:p>
            <a:pPr lvl="2"/>
            <a:r>
              <a:rPr lang="en-US" sz="3200" dirty="0">
                <a:latin typeface="+mj-lt"/>
              </a:rPr>
              <a:t>Planning Board (</a:t>
            </a:r>
            <a:r>
              <a:rPr lang="en-US" sz="2800" dirty="0">
                <a:latin typeface="+mj-lt"/>
              </a:rPr>
              <a:t>Regular</a:t>
            </a:r>
            <a:r>
              <a:rPr lang="en-US" sz="3200" dirty="0">
                <a:latin typeface="+mj-lt"/>
              </a:rPr>
              <a:t> and Alternate)</a:t>
            </a:r>
          </a:p>
          <a:p>
            <a:pPr lvl="2"/>
            <a:r>
              <a:rPr lang="en-US" sz="3200" dirty="0">
                <a:latin typeface="+mj-lt"/>
              </a:rPr>
              <a:t>Budget Committee (Regular and Alternate)</a:t>
            </a:r>
          </a:p>
          <a:p>
            <a:pPr lvl="2"/>
            <a:r>
              <a:rPr lang="en-US" sz="3200" dirty="0">
                <a:latin typeface="+mj-lt"/>
              </a:rPr>
              <a:t>School Board (Regular and Alternative)</a:t>
            </a:r>
          </a:p>
          <a:p>
            <a:pPr lvl="2"/>
            <a:r>
              <a:rPr lang="en-US" sz="3200" dirty="0">
                <a:latin typeface="+mj-lt"/>
              </a:rPr>
              <a:t>Two ‘at-large” members</a:t>
            </a:r>
          </a:p>
          <a:p>
            <a:r>
              <a:rPr lang="en-US" sz="3200" dirty="0">
                <a:latin typeface="+mj-lt"/>
              </a:rPr>
              <a:t>Charges </a:t>
            </a:r>
            <a:r>
              <a:rPr lang="en-US" sz="3200" dirty="0" smtClean="0">
                <a:latin typeface="+mj-lt"/>
              </a:rPr>
              <a:t>it with </a:t>
            </a:r>
            <a:r>
              <a:rPr lang="en-US" sz="3200" dirty="0">
                <a:latin typeface="+mj-lt"/>
              </a:rPr>
              <a:t>preparing the CIP</a:t>
            </a:r>
          </a:p>
          <a:p>
            <a:r>
              <a:rPr lang="en-US" sz="3200" dirty="0">
                <a:latin typeface="+mj-lt"/>
              </a:rPr>
              <a:t>Grants them all powers under NH RSA 674:5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8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CIP Requests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72459607"/>
              </p:ext>
            </p:extLst>
          </p:nvPr>
        </p:nvGraphicFramePr>
        <p:xfrm>
          <a:off x="1293813" y="685800"/>
          <a:ext cx="10287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7158" y="5622263"/>
            <a:ext cx="10971372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Examples of Capital Improvement Projects 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912812" y="457200"/>
            <a:ext cx="8358775" cy="55626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  Upgrading Wastewater Treatment Plant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  Acquisition of Well Sites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  Reconstruction of Roadways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  Upgrade Storm Water System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  ADA Accessibility Improvements to Town      	and School Facilities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  Engineering Studies, Master Plans,             	Conceptual Design, and Cost Estimates</a:t>
            </a:r>
          </a:p>
          <a:p>
            <a:endParaRPr lang="en-US" sz="32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6611" y="5105400"/>
            <a:ext cx="10744201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Examples of Capital Equipment</a:t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836612" y="609601"/>
            <a:ext cx="10287000" cy="4114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100" dirty="0">
                <a:latin typeface="+mj-lt"/>
              </a:rPr>
              <a:t>	</a:t>
            </a:r>
            <a:r>
              <a:rPr lang="en-US" sz="11100" dirty="0" smtClean="0">
                <a:latin typeface="+mj-lt"/>
              </a:rPr>
              <a:t> Replacement of Police Vehicles</a:t>
            </a:r>
          </a:p>
          <a:p>
            <a:pPr marL="330200" lvl="1" indent="0">
              <a:buNone/>
            </a:pPr>
            <a:endParaRPr lang="en-US" sz="111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100" dirty="0">
                <a:latin typeface="+mj-lt"/>
              </a:rPr>
              <a:t> </a:t>
            </a:r>
            <a:r>
              <a:rPr lang="en-US" sz="11100" dirty="0" smtClean="0">
                <a:latin typeface="+mj-lt"/>
              </a:rPr>
              <a:t>    Purchase of Fire Equipment and Protective Gear</a:t>
            </a:r>
          </a:p>
          <a:p>
            <a:pPr marL="330200" lvl="1" indent="0">
              <a:buNone/>
            </a:pPr>
            <a:endParaRPr lang="en-US" sz="111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100" dirty="0">
                <a:latin typeface="+mj-lt"/>
              </a:rPr>
              <a:t> </a:t>
            </a:r>
            <a:r>
              <a:rPr lang="en-US" sz="11100" dirty="0" smtClean="0">
                <a:latin typeface="+mj-lt"/>
              </a:rPr>
              <a:t>    Dispatch equipment and radios</a:t>
            </a:r>
          </a:p>
          <a:p>
            <a:pPr marL="330200" lvl="1" indent="0">
              <a:buNone/>
            </a:pPr>
            <a:endParaRPr lang="en-US" sz="111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100" dirty="0" smtClean="0">
                <a:latin typeface="+mj-lt"/>
              </a:rPr>
              <a:t>     Playground equipment</a:t>
            </a:r>
          </a:p>
          <a:p>
            <a:pPr marL="330200" lvl="1" indent="0">
              <a:buNone/>
            </a:pPr>
            <a:endParaRPr lang="en-US" sz="111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100" dirty="0" smtClean="0">
                <a:latin typeface="+mj-lt"/>
              </a:rPr>
              <a:t>     Public </a:t>
            </a:r>
            <a:r>
              <a:rPr lang="en-US" sz="11100" dirty="0">
                <a:latin typeface="+mj-lt"/>
              </a:rPr>
              <a:t>Works equipment – dump trucks, snow plows, </a:t>
            </a:r>
            <a:r>
              <a:rPr lang="en-US" sz="11100" dirty="0" smtClean="0">
                <a:latin typeface="+mj-lt"/>
              </a:rPr>
              <a:t>  		       sweepers and </a:t>
            </a:r>
            <a:r>
              <a:rPr lang="en-US" sz="11100" dirty="0" err="1" smtClean="0">
                <a:latin typeface="+mj-lt"/>
              </a:rPr>
              <a:t>vacumn</a:t>
            </a:r>
            <a:r>
              <a:rPr lang="en-US" sz="11100" dirty="0" smtClean="0">
                <a:latin typeface="+mj-lt"/>
              </a:rPr>
              <a:t> </a:t>
            </a:r>
            <a:r>
              <a:rPr lang="en-US" sz="11100" dirty="0">
                <a:latin typeface="+mj-lt"/>
              </a:rPr>
              <a:t>trucks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100" dirty="0" smtClean="0">
              <a:latin typeface="+mj-lt"/>
            </a:endParaRPr>
          </a:p>
          <a:p>
            <a:pPr marL="0" indent="0">
              <a:buNone/>
            </a:pPr>
            <a:endParaRPr lang="en-US" sz="11100" dirty="0" smtClean="0">
              <a:latin typeface="+mj-lt"/>
            </a:endParaRPr>
          </a:p>
          <a:p>
            <a:pPr marL="0" indent="0">
              <a:buNone/>
            </a:pPr>
            <a:endParaRPr lang="en-US" sz="11100" dirty="0" smtClean="0">
              <a:latin typeface="+mj-lt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7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78" y="4961964"/>
            <a:ext cx="10849041" cy="14388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Relationship of  </a:t>
            </a:r>
            <a:r>
              <a:rPr lang="en-US" sz="4000" dirty="0"/>
              <a:t>the </a:t>
            </a:r>
            <a:r>
              <a:rPr lang="en-US" sz="4400" dirty="0"/>
              <a:t>CIP</a:t>
            </a:r>
            <a:r>
              <a:rPr lang="en-US" sz="4000" dirty="0"/>
              <a:t> to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7478" y="441797"/>
            <a:ext cx="10287000" cy="27432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9119" y="180915"/>
            <a:ext cx="10287000" cy="3970318"/>
          </a:xfrm>
          <a:prstGeom prst="rect">
            <a:avLst/>
          </a:prstGeom>
          <a:pattFill prst="pct10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The Master Plan represents the collective vision </a:t>
            </a:r>
            <a:r>
              <a:rPr lang="en-US" sz="3600" dirty="0" smtClean="0">
                <a:latin typeface="Cambria" panose="02040503050406030204" pitchFamily="18" charset="0"/>
              </a:rPr>
              <a:t>that </a:t>
            </a:r>
            <a:r>
              <a:rPr lang="en-US" sz="3600" dirty="0">
                <a:latin typeface="Cambria" panose="02040503050406030204" pitchFamily="18" charset="0"/>
              </a:rPr>
              <a:t>residents have for </a:t>
            </a:r>
            <a:r>
              <a:rPr lang="en-US" sz="3600" dirty="0" err="1" smtClean="0">
                <a:latin typeface="Cambria" panose="02040503050406030204" pitchFamily="18" charset="0"/>
              </a:rPr>
              <a:t>Newmarket</a:t>
            </a:r>
            <a:r>
              <a:rPr lang="en-US" sz="3600" dirty="0" smtClean="0">
                <a:latin typeface="Cambria" panose="02040503050406030204" pitchFamily="18" charset="0"/>
              </a:rPr>
              <a:t> as articulated through public meetings and comments </a:t>
            </a:r>
            <a:r>
              <a:rPr lang="en-US" sz="3600" dirty="0">
                <a:latin typeface="Cambria" panose="02040503050406030204" pitchFamily="18" charset="0"/>
              </a:rPr>
              <a:t>solicited through the planning process</a:t>
            </a:r>
            <a:r>
              <a:rPr lang="en-US" sz="3600" dirty="0" smtClean="0">
                <a:latin typeface="Cambria" panose="02040503050406030204" pitchFamily="18" charset="0"/>
              </a:rPr>
              <a:t>.</a:t>
            </a:r>
          </a:p>
          <a:p>
            <a:endParaRPr lang="en-US" sz="3600" dirty="0" smtClean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The goals and recommendations of the Master Plan are </a:t>
            </a:r>
            <a:r>
              <a:rPr lang="en-US" sz="3600" dirty="0" smtClean="0">
                <a:latin typeface="Cambria" panose="02040503050406030204" pitchFamily="18" charset="0"/>
              </a:rPr>
              <a:t>reflected in </a:t>
            </a:r>
            <a:r>
              <a:rPr lang="en-US" sz="3600" dirty="0">
                <a:latin typeface="Cambria" panose="02040503050406030204" pitchFamily="18" charset="0"/>
              </a:rPr>
              <a:t>a V</a:t>
            </a:r>
            <a:r>
              <a:rPr lang="en-US" sz="3600" dirty="0" smtClean="0">
                <a:latin typeface="Cambria" panose="02040503050406030204" pitchFamily="18" charset="0"/>
              </a:rPr>
              <a:t>ision Statement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40" y="5091953"/>
            <a:ext cx="10971372" cy="1066800"/>
          </a:xfrm>
        </p:spPr>
        <p:txBody>
          <a:bodyPr/>
          <a:lstStyle/>
          <a:p>
            <a:r>
              <a:rPr lang="en-US" sz="4400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6212" y="914401"/>
            <a:ext cx="10287000" cy="419099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+mj-lt"/>
              </a:rPr>
              <a:t>What is a Capital Improvements Program? </a:t>
            </a:r>
          </a:p>
          <a:p>
            <a:r>
              <a:rPr lang="en-US" sz="3600" dirty="0" smtClean="0">
                <a:latin typeface="+mj-lt"/>
              </a:rPr>
              <a:t>What are the benefits?</a:t>
            </a:r>
          </a:p>
          <a:p>
            <a:r>
              <a:rPr lang="en-US" sz="3600" dirty="0" smtClean="0">
                <a:latin typeface="+mj-lt"/>
              </a:rPr>
              <a:t>What is the legal framework?</a:t>
            </a:r>
          </a:p>
          <a:p>
            <a:r>
              <a:rPr lang="en-US" sz="3600" dirty="0" smtClean="0">
                <a:latin typeface="+mj-lt"/>
              </a:rPr>
              <a:t>What is a capital </a:t>
            </a:r>
            <a:r>
              <a:rPr lang="en-US" sz="3600" dirty="0">
                <a:latin typeface="+mj-lt"/>
              </a:rPr>
              <a:t>p</a:t>
            </a:r>
            <a:r>
              <a:rPr lang="en-US" sz="3600" dirty="0" smtClean="0">
                <a:latin typeface="+mj-lt"/>
              </a:rPr>
              <a:t>roject vs capital equipment?</a:t>
            </a:r>
          </a:p>
          <a:p>
            <a:r>
              <a:rPr lang="en-US" sz="3600" dirty="0" smtClean="0">
                <a:latin typeface="+mj-lt"/>
              </a:rPr>
              <a:t>What is the CIP Process? </a:t>
            </a:r>
          </a:p>
          <a:p>
            <a:r>
              <a:rPr lang="en-US" sz="3600" dirty="0" smtClean="0">
                <a:latin typeface="+mj-lt"/>
              </a:rPr>
              <a:t>Relationship with the Master Plan?</a:t>
            </a: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9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47" y="4876800"/>
            <a:ext cx="10971372" cy="1066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795397443"/>
              </p:ext>
            </p:extLst>
          </p:nvPr>
        </p:nvGraphicFramePr>
        <p:xfrm>
          <a:off x="1217612" y="380999"/>
          <a:ext cx="10363201" cy="61722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/>
                <a:gridCol w="5105401"/>
              </a:tblGrid>
              <a:tr h="79276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Master Plan</a:t>
                      </a:r>
                    </a:p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 CIP Projects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151776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Veterans Memorial Trust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a friendly small town atmosphere through a sense of community and encourage strong involvement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residents in town projects and committees through volunteerism.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capital reserve funding to the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Veterans Memorial Trust to fund the development of a new memorial to honor our war veterans</a:t>
                      </a:r>
                      <a:endParaRPr lang="en-US" b="0" dirty="0"/>
                    </a:p>
                  </a:txBody>
                  <a:tcPr/>
                </a:tc>
              </a:tr>
              <a:tr h="186864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a high level of service for the protection/safety of residents, as well as public and private property.</a:t>
                      </a: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capital reserve funding for fire safety equipment and continuation of vehicle replacement program.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359016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a high level of service for the protection/safety of residents, as well as public and private property.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capital reserve funding for equipment and vehicle replacement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9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47" y="4876800"/>
            <a:ext cx="10971372" cy="1066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69038927"/>
              </p:ext>
            </p:extLst>
          </p:nvPr>
        </p:nvGraphicFramePr>
        <p:xfrm>
          <a:off x="1293813" y="380997"/>
          <a:ext cx="10287000" cy="6477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81599"/>
                <a:gridCol w="5105401"/>
              </a:tblGrid>
              <a:tr h="73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Master Plan</a:t>
                      </a:r>
                    </a:p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 CIP Projects</a:t>
                      </a:r>
                      <a:b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</a:txBody>
                  <a:tcPr/>
                </a:tc>
              </a:tr>
              <a:tr h="176826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Recreation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quality, recreation opportunities for the citizens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improving the Town’s recreational facilities.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capital reserve funding for recreation department for upgrading and adding new facilities </a:t>
                      </a:r>
                      <a:endParaRPr lang="en-US" dirty="0"/>
                    </a:p>
                  </a:txBody>
                  <a:tcPr/>
                </a:tc>
              </a:tr>
              <a:tr h="20998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efforts to identify and secure a safe, reliable, source of ground water to provide for the Town’s future needs for a drinking water supply and adequate flows for fire protection. 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Continue capital reserve funding associated with well development, and infrastructure improvements.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436712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Wastewater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the hydraulic and treatment capacity of waste water treatment facility and eliminate illicit storm drains in the wastewater system.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funding of capital reserve fund for study, equipment replacement, and plans to upgrade the Town’s wastewater system per EPA administrative orders.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2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47" y="4876800"/>
            <a:ext cx="10971372" cy="1066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56775052"/>
              </p:ext>
            </p:extLst>
          </p:nvPr>
        </p:nvGraphicFramePr>
        <p:xfrm>
          <a:off x="1217612" y="380999"/>
          <a:ext cx="10363201" cy="57150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/>
                <a:gridCol w="5105401"/>
              </a:tblGrid>
              <a:tr h="102404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Master Plan</a:t>
                      </a:r>
                    </a:p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 CIP Projects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5355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Works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that municipal services and facilities operate in a safe, optimal and efficient manner.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 and Vehicle Replacement. Fund new projects related to roadway improvements and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stormwater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management. </a:t>
                      </a:r>
                      <a:endParaRPr lang="en-US" b="0" dirty="0"/>
                    </a:p>
                  </a:txBody>
                  <a:tcPr/>
                </a:tc>
              </a:tr>
              <a:tr h="147611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 Building and Grounds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that municipal services and facilities operate in a safe, optimal and efficient manner.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 to Town Hall and other municipal buildings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93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that municipal services and facilities operate in a safe, optimal and efficient manner.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Renovations and upgrading the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Public Library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4600574"/>
            <a:ext cx="10971372" cy="10668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48860093"/>
              </p:ext>
            </p:extLst>
          </p:nvPr>
        </p:nvGraphicFramePr>
        <p:xfrm>
          <a:off x="1217612" y="380999"/>
          <a:ext cx="10363201" cy="41794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/>
                <a:gridCol w="5105401"/>
              </a:tblGrid>
              <a:tr h="102404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Newmarket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Master Plan</a:t>
                      </a:r>
                    </a:p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 CIP Projects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47611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that municipal services and facilities operate in a safe, optimal and efficient manner.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capital reserve funding for necessary repairs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Macallen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931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Dispatch Equipment</a:t>
                      </a:r>
                      <a:endParaRPr lang="en-US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that municipal services and facilities operate in a safe, optimal and efficient manner.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Updating and upgrading radio and technology  equipment for dispatch center and communications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4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54" y="5029200"/>
            <a:ext cx="10971372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The CIP Process</a:t>
            </a:r>
            <a:br>
              <a:rPr lang="en-US" sz="4900" dirty="0" smtClean="0"/>
            </a:br>
            <a:endParaRPr lang="en-US" sz="49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8798992"/>
              </p:ext>
            </p:extLst>
          </p:nvPr>
        </p:nvGraphicFramePr>
        <p:xfrm>
          <a:off x="303213" y="644525"/>
          <a:ext cx="655319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6412" y="304800"/>
            <a:ext cx="4724401" cy="6248400"/>
          </a:xfrm>
        </p:spPr>
        <p:txBody>
          <a:bodyPr anchor="ctr" anchorCtr="0">
            <a:normAutofit fontScale="25000" lnSpcReduction="20000"/>
          </a:bodyPr>
          <a:lstStyle/>
          <a:p>
            <a:pPr marL="332486" lvl="1" indent="0">
              <a:buNone/>
            </a:pPr>
            <a:endParaRPr lang="en-US" sz="3200" dirty="0"/>
          </a:p>
          <a:p>
            <a:r>
              <a:rPr lang="en-US" sz="8000" dirty="0" smtClean="0"/>
              <a:t>In early  August</a:t>
            </a:r>
            <a:r>
              <a:rPr lang="en-US" sz="8000" dirty="0"/>
              <a:t>, the Planning Department </a:t>
            </a:r>
            <a:r>
              <a:rPr lang="en-US" sz="8000" dirty="0" smtClean="0"/>
              <a:t>and Town Administrator request the Town’s </a:t>
            </a:r>
            <a:r>
              <a:rPr lang="en-US" sz="8000" dirty="0"/>
              <a:t>Departments </a:t>
            </a:r>
            <a:r>
              <a:rPr lang="en-US" sz="8000" dirty="0" smtClean="0"/>
              <a:t>to prepare </a:t>
            </a:r>
            <a:r>
              <a:rPr lang="en-US" sz="8000" dirty="0"/>
              <a:t>their proposed </a:t>
            </a:r>
            <a:r>
              <a:rPr lang="en-US" sz="8000" dirty="0" smtClean="0"/>
              <a:t>CIPs. </a:t>
            </a:r>
            <a:endParaRPr lang="en-US" sz="8000" dirty="0"/>
          </a:p>
          <a:p>
            <a:r>
              <a:rPr lang="en-US" sz="8000" dirty="0" smtClean="0"/>
              <a:t>The </a:t>
            </a:r>
            <a:r>
              <a:rPr lang="en-US" sz="8000" dirty="0"/>
              <a:t>CIP committee convenes at the beginning of September to review the CIP proposals. The CIP committee typically will conduct a site visit with the Town’s Department </a:t>
            </a:r>
            <a:r>
              <a:rPr lang="en-US" sz="8000" dirty="0" smtClean="0"/>
              <a:t>to </a:t>
            </a:r>
            <a:r>
              <a:rPr lang="en-US" sz="8000" dirty="0"/>
              <a:t>review the </a:t>
            </a:r>
            <a:r>
              <a:rPr lang="en-US" sz="8000" dirty="0" smtClean="0"/>
              <a:t>projects and </a:t>
            </a:r>
            <a:r>
              <a:rPr lang="en-US" sz="8000" dirty="0"/>
              <a:t>will invite </a:t>
            </a:r>
            <a:r>
              <a:rPr lang="en-US" sz="8000" dirty="0" smtClean="0"/>
              <a:t>each </a:t>
            </a:r>
            <a:r>
              <a:rPr lang="en-US" sz="8000" dirty="0"/>
              <a:t>to come to a meeting </a:t>
            </a:r>
            <a:r>
              <a:rPr lang="en-US" sz="8000" dirty="0" smtClean="0"/>
              <a:t>to </a:t>
            </a:r>
            <a:r>
              <a:rPr lang="en-US" sz="8000" dirty="0"/>
              <a:t>present their </a:t>
            </a:r>
            <a:r>
              <a:rPr lang="en-US" sz="8000" dirty="0" smtClean="0"/>
              <a:t>proposals.</a:t>
            </a:r>
            <a:endParaRPr lang="en-US" sz="8000" dirty="0"/>
          </a:p>
          <a:p>
            <a:r>
              <a:rPr lang="en-US" sz="8000" dirty="0" smtClean="0"/>
              <a:t>The </a:t>
            </a:r>
            <a:r>
              <a:rPr lang="en-US" sz="8000" dirty="0"/>
              <a:t>CIP </a:t>
            </a:r>
            <a:r>
              <a:rPr lang="en-US" sz="8000" dirty="0" smtClean="0"/>
              <a:t>committee studies each and </a:t>
            </a:r>
            <a:r>
              <a:rPr lang="en-US" sz="8000" dirty="0"/>
              <a:t>then prepares </a:t>
            </a:r>
            <a:r>
              <a:rPr lang="en-US" sz="8000" dirty="0" smtClean="0"/>
              <a:t>its recommendations </a:t>
            </a:r>
            <a:r>
              <a:rPr lang="en-US" sz="8000" dirty="0"/>
              <a:t>on items to include in the CIP as well as </a:t>
            </a:r>
            <a:r>
              <a:rPr lang="en-US" sz="8000" dirty="0" smtClean="0"/>
              <a:t>specific allocations </a:t>
            </a:r>
            <a:r>
              <a:rPr lang="en-US" sz="8000" dirty="0"/>
              <a:t>for the upcoming annual </a:t>
            </a:r>
            <a:r>
              <a:rPr lang="en-US" sz="8000" dirty="0" smtClean="0"/>
              <a:t>budget. </a:t>
            </a:r>
          </a:p>
          <a:p>
            <a:r>
              <a:rPr lang="en-US" sz="8000" dirty="0" smtClean="0"/>
              <a:t>The CIP committee then </a:t>
            </a:r>
            <a:r>
              <a:rPr lang="en-US" sz="8000" dirty="0"/>
              <a:t>forwards </a:t>
            </a:r>
            <a:r>
              <a:rPr lang="en-US" sz="8000" dirty="0" smtClean="0"/>
              <a:t>its </a:t>
            </a:r>
            <a:r>
              <a:rPr lang="en-US" sz="8000" dirty="0"/>
              <a:t>recommendations to the Town Administrator by October 1.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4876800"/>
            <a:ext cx="10971372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This Year’s CIP Process</a:t>
            </a:r>
            <a:endParaRPr lang="en-US" sz="4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+mj-lt"/>
              </a:rPr>
              <a:t>46 CIP  FY 18/19 Requests</a:t>
            </a:r>
          </a:p>
          <a:p>
            <a:r>
              <a:rPr lang="en-US" sz="3200" dirty="0" smtClean="0">
                <a:latin typeface="+mj-lt"/>
              </a:rPr>
              <a:t>Town Requests:	$1,968,828</a:t>
            </a:r>
          </a:p>
          <a:p>
            <a:r>
              <a:rPr lang="en-US" sz="3200" dirty="0" smtClean="0">
                <a:latin typeface="+mj-lt"/>
              </a:rPr>
              <a:t>School Requests: $1,062,412 </a:t>
            </a:r>
            <a:r>
              <a:rPr lang="en-US" sz="2600" dirty="0" smtClean="0">
                <a:latin typeface="+mj-lt"/>
              </a:rPr>
              <a:t>* Includes debt service on bond issue from </a:t>
            </a: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					  last year</a:t>
            </a:r>
          </a:p>
          <a:p>
            <a:pPr lvl="2"/>
            <a:endParaRPr lang="en-US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CIP Committee Recommendation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	</a:t>
            </a:r>
            <a:r>
              <a:rPr lang="en-US" sz="3200" dirty="0" smtClean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$1,907,779  (Town)	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</a:t>
            </a:r>
            <a:r>
              <a:rPr lang="en-US" u="sng" dirty="0" smtClean="0">
                <a:latin typeface="+mj-lt"/>
              </a:rPr>
              <a:t>$ 1,062,41   (School)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$ 2,970,191 Grand Total</a:t>
            </a:r>
          </a:p>
          <a:p>
            <a:pPr marL="0" indent="0">
              <a:buNone/>
            </a:pPr>
            <a:endParaRPr lang="en-US" u="sng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8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57772"/>
            <a:ext cx="10971372" cy="16564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Any Questions?   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8" y="157626"/>
            <a:ext cx="6705600" cy="460014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094411" y="4757772"/>
            <a:ext cx="384427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Photo Credit: </a:t>
            </a:r>
            <a:r>
              <a:rPr lang="en-US" sz="1600" dirty="0" smtClean="0"/>
              <a:t>Cynthia</a:t>
            </a:r>
            <a:r>
              <a:rPr lang="en-US" dirty="0" smtClean="0"/>
              <a:t> Copeland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81600"/>
            <a:ext cx="10971372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Capital Improvement Program (CIP)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51627" y="0"/>
            <a:ext cx="10287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+mj-lt"/>
              </a:rPr>
              <a:t>The CIP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 a long-range planning document</a:t>
            </a:r>
          </a:p>
          <a:p>
            <a:pPr marL="330200" lvl="1" indent="0">
              <a:buNone/>
            </a:pPr>
            <a:endParaRPr lang="en-US" sz="36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o</a:t>
            </a:r>
            <a:r>
              <a:rPr lang="en-US" sz="3600" dirty="0" smtClean="0">
                <a:latin typeface="+mj-lt"/>
              </a:rPr>
              <a:t>utlines anticipated expenditures for capital projects and equipment over a period of at least six (6) years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Capital Improvement Program</a:t>
            </a:r>
            <a:r>
              <a:rPr lang="en-US" dirty="0" smtClean="0"/>
              <a:t> </a:t>
            </a:r>
            <a:r>
              <a:rPr lang="en-US" sz="4400" dirty="0" smtClean="0"/>
              <a:t>(CIP)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mbria" panose="02040503050406030204" pitchFamily="18" charset="0"/>
              </a:rPr>
              <a:t> implements the </a:t>
            </a:r>
            <a:r>
              <a:rPr lang="en-US" sz="3600" dirty="0">
                <a:latin typeface="Cambria" panose="02040503050406030204" pitchFamily="18" charset="0"/>
              </a:rPr>
              <a:t>community’s long-term </a:t>
            </a:r>
            <a:r>
              <a:rPr lang="en-US" sz="3600" dirty="0" smtClean="0">
                <a:latin typeface="Cambria" panose="02040503050406030204" pitchFamily="18" charset="0"/>
              </a:rPr>
              <a:t>  planning goals with specific facility improvements, projects and programs</a:t>
            </a:r>
          </a:p>
          <a:p>
            <a:endParaRPr lang="en-US" sz="3600" dirty="0" smtClean="0">
              <a:latin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mbria" panose="02040503050406030204" pitchFamily="18" charset="0"/>
              </a:rPr>
              <a:t> is aimed </a:t>
            </a:r>
            <a:r>
              <a:rPr lang="en-US" sz="3600" dirty="0">
                <a:latin typeface="Cambria" panose="02040503050406030204" pitchFamily="18" charset="0"/>
              </a:rPr>
              <a:t>at increasing the capacity of the town’s infrastructure to accommodate future growth and </a:t>
            </a:r>
            <a:r>
              <a:rPr lang="en-US" sz="3600" dirty="0" smtClean="0">
                <a:latin typeface="Cambria" panose="02040503050406030204" pitchFamily="18" charset="0"/>
              </a:rPr>
              <a:t>development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4876800"/>
            <a:ext cx="10971372" cy="1066800"/>
          </a:xfrm>
        </p:spPr>
        <p:txBody>
          <a:bodyPr/>
          <a:lstStyle/>
          <a:p>
            <a:r>
              <a:rPr lang="en-US" dirty="0" smtClean="0"/>
              <a:t>THE CAPITAL IMPROVEMENT PROGRAM (CIP)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Links local capital investments in infrastructure with land use planning and economic development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</p:txBody>
      </p:sp>
      <p:graphicFrame>
        <p:nvGraphicFramePr>
          <p:cNvPr id="5" name="Content Placeholder 4" descr="Basic venn diagram showing overlapping relationships between 4 tasks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551613" y="685800"/>
          <a:ext cx="502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4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5018903"/>
            <a:ext cx="10971372" cy="106680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>
                <a:latin typeface="+mj-lt"/>
              </a:rPr>
              <a:t>A CIP program offers numerous benefits to the community</a:t>
            </a:r>
          </a:p>
          <a:p>
            <a:endParaRPr lang="en-US" sz="3600" dirty="0"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7497328"/>
              </p:ext>
            </p:extLst>
          </p:nvPr>
        </p:nvGraphicFramePr>
        <p:xfrm>
          <a:off x="6323013" y="685800"/>
          <a:ext cx="5333999" cy="5257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6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Benefits of the CIP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Preserves public health, safety and welfare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√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Anticipates demands of growth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√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3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Improves communications and coordination between departments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√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8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Avoids undue property tax increases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√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Supports economic development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√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Provides a foundation for growth management and impact fees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√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6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Legal Framework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4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RSA 674:5 Capital Improvement Program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Municipalities that have adopted a Master Plan are authorized to prepare a capital improvements plan with projects over a period of at least six (6) years. 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2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47" y="4876800"/>
            <a:ext cx="10971372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RSA 674:6  Purpose and Description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457201"/>
            <a:ext cx="10287000" cy="4419600"/>
          </a:xfrm>
        </p:spPr>
        <p:txBody>
          <a:bodyPr>
            <a:noAutofit/>
          </a:bodyPr>
          <a:lstStyle/>
          <a:p>
            <a:pPr marL="330200" lvl="1" indent="0">
              <a:buNone/>
            </a:pPr>
            <a:r>
              <a:rPr lang="en-US" sz="3200" dirty="0" smtClean="0">
                <a:latin typeface="+mj-lt"/>
              </a:rPr>
              <a:t>The CIP is:</a:t>
            </a:r>
            <a:endParaRPr lang="en-US" sz="32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 based on information submitted by departments and   agencies of the municipality.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takes into account public facility needs indicated by the Master Plan.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</a:t>
            </a:r>
            <a:r>
              <a:rPr lang="en-US" sz="3200" dirty="0" smtClean="0">
                <a:latin typeface="+mj-lt"/>
              </a:rPr>
              <a:t>lassifies projects according to urgency and recommends a time sequence for implementation</a:t>
            </a:r>
            <a:r>
              <a:rPr lang="en-US" sz="2800" dirty="0" smtClean="0"/>
              <a:t>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330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9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892</TotalTime>
  <Words>1179</Words>
  <Application>Microsoft Office PowerPoint</Application>
  <PresentationFormat>Custom</PresentationFormat>
  <Paragraphs>209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Sales presentation on product or service</vt:lpstr>
      <vt:lpstr>Newmarket’s  Capital Improvement Program (CIP)   </vt:lpstr>
      <vt:lpstr>Introduction </vt:lpstr>
      <vt:lpstr>Capital Improvement Program (CIP)</vt:lpstr>
      <vt:lpstr>Capital Improvement Program (CIP)</vt:lpstr>
      <vt:lpstr>THE CAPITAL IMPROVEMENT PROGRAM (CIP)</vt:lpstr>
      <vt:lpstr>PowerPoint Presentation</vt:lpstr>
      <vt:lpstr>Legal Framework</vt:lpstr>
      <vt:lpstr>RSA 674:5 Capital Improvement Program </vt:lpstr>
      <vt:lpstr>RSA 674:6  Purpose and Description</vt:lpstr>
      <vt:lpstr>        Prioritization of  CIP Projects </vt:lpstr>
      <vt:lpstr>RSA 674: 7: Preparation of the CIP</vt:lpstr>
      <vt:lpstr>The CIP is part of the Town’s Budget Process </vt:lpstr>
      <vt:lpstr> RSA 674:8 Consideration by Town Council and    Budget Committee</vt:lpstr>
      <vt:lpstr>    RSA 674: 21 Impact Fees </vt:lpstr>
      <vt:lpstr> Newmarket Town Charter </vt:lpstr>
      <vt:lpstr>Two Types of CIP Requests</vt:lpstr>
      <vt:lpstr>Examples of Capital Improvement Projects </vt:lpstr>
      <vt:lpstr> Examples of Capital Equipment </vt:lpstr>
      <vt:lpstr>Relationship of  the CIP to Master Plan</vt:lpstr>
      <vt:lpstr> </vt:lpstr>
      <vt:lpstr> </vt:lpstr>
      <vt:lpstr> </vt:lpstr>
      <vt:lpstr> </vt:lpstr>
      <vt:lpstr>  The CIP Process </vt:lpstr>
      <vt:lpstr>This Year’s CIP Process</vt:lpstr>
      <vt:lpstr>Any Questions?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Newmarket’s  Capital Improvement Program</dc:title>
  <dc:creator>Diane Hardy</dc:creator>
  <cp:lastModifiedBy>Sue Jordan</cp:lastModifiedBy>
  <cp:revision>86</cp:revision>
  <cp:lastPrinted>2017-10-05T16:36:54Z</cp:lastPrinted>
  <dcterms:created xsi:type="dcterms:W3CDTF">2017-09-28T20:18:53Z</dcterms:created>
  <dcterms:modified xsi:type="dcterms:W3CDTF">2017-10-11T17:27:02Z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